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2" r:id="rId3"/>
    <p:sldId id="343" r:id="rId4"/>
    <p:sldId id="344" r:id="rId5"/>
    <p:sldId id="345" r:id="rId6"/>
    <p:sldId id="341" r:id="rId7"/>
    <p:sldId id="347" r:id="rId8"/>
    <p:sldId id="348" r:id="rId9"/>
    <p:sldId id="3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5BF"/>
    <a:srgbClr val="3776BB"/>
    <a:srgbClr val="193557"/>
    <a:srgbClr val="8F665F"/>
    <a:srgbClr val="D12E1D"/>
    <a:srgbClr val="D95B15"/>
    <a:srgbClr val="2E3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892F5-8055-4CDB-8916-4F9B2DCA5FEB}" v="52" dt="2020-11-02T11:46:56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113" d="100"/>
          <a:sy n="113" d="100"/>
        </p:scale>
        <p:origin x="-120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a Kotsokali" userId="+I3mqshI8bX+Cy191XnNg/oPQYtNw4O55Hkq+WQfPz8=" providerId="None" clId="Web-{3FA892F5-8055-4CDB-8916-4F9B2DCA5FEB}"/>
    <pc:docChg chg="addSld delSld modSld">
      <pc:chgData name="Dimitra Kotsokali" userId="+I3mqshI8bX+Cy191XnNg/oPQYtNw4O55Hkq+WQfPz8=" providerId="None" clId="Web-{3FA892F5-8055-4CDB-8916-4F9B2DCA5FEB}" dt="2020-11-02T11:46:56.923" v="45" actId="20577"/>
      <pc:docMkLst>
        <pc:docMk/>
      </pc:docMkLst>
      <pc:sldChg chg="modSp">
        <pc:chgData name="Dimitra Kotsokali" userId="+I3mqshI8bX+Cy191XnNg/oPQYtNw4O55Hkq+WQfPz8=" providerId="None" clId="Web-{3FA892F5-8055-4CDB-8916-4F9B2DCA5FEB}" dt="2020-11-02T11:46:56.923" v="45" actId="20577"/>
        <pc:sldMkLst>
          <pc:docMk/>
          <pc:sldMk cId="3468588531" sldId="262"/>
        </pc:sldMkLst>
        <pc:spChg chg="mod">
          <ac:chgData name="Dimitra Kotsokali" userId="+I3mqshI8bX+Cy191XnNg/oPQYtNw4O55Hkq+WQfPz8=" providerId="None" clId="Web-{3FA892F5-8055-4CDB-8916-4F9B2DCA5FEB}" dt="2020-11-02T11:46:56.923" v="45" actId="20577"/>
          <ac:spMkLst>
            <pc:docMk/>
            <pc:sldMk cId="3468588531" sldId="262"/>
            <ac:spMk id="12" creationId="{7964ECAB-4EE5-4C96-A1E0-579A272E7EB2}"/>
          </ac:spMkLst>
        </pc:spChg>
      </pc:sldChg>
      <pc:sldChg chg="del">
        <pc:chgData name="Dimitra Kotsokali" userId="+I3mqshI8bX+Cy191XnNg/oPQYtNw4O55Hkq+WQfPz8=" providerId="None" clId="Web-{3FA892F5-8055-4CDB-8916-4F9B2DCA5FEB}" dt="2020-11-02T11:25:42.071" v="36"/>
        <pc:sldMkLst>
          <pc:docMk/>
          <pc:sldMk cId="711571627" sldId="306"/>
        </pc:sldMkLst>
      </pc:sldChg>
      <pc:sldChg chg="modSp">
        <pc:chgData name="Dimitra Kotsokali" userId="+I3mqshI8bX+Cy191XnNg/oPQYtNw4O55Hkq+WQfPz8=" providerId="None" clId="Web-{3FA892F5-8055-4CDB-8916-4F9B2DCA5FEB}" dt="2020-11-02T11:19:02.499" v="33" actId="20577"/>
        <pc:sldMkLst>
          <pc:docMk/>
          <pc:sldMk cId="1413604549" sldId="320"/>
        </pc:sldMkLst>
        <pc:spChg chg="mod">
          <ac:chgData name="Dimitra Kotsokali" userId="+I3mqshI8bX+Cy191XnNg/oPQYtNw4O55Hkq+WQfPz8=" providerId="None" clId="Web-{3FA892F5-8055-4CDB-8916-4F9B2DCA5FEB}" dt="2020-11-02T11:19:02.499" v="33" actId="20577"/>
          <ac:spMkLst>
            <pc:docMk/>
            <pc:sldMk cId="1413604549" sldId="320"/>
            <ac:spMk id="3" creationId="{00000000-0000-0000-0000-000000000000}"/>
          </ac:spMkLst>
        </pc:spChg>
      </pc:sldChg>
      <pc:sldChg chg="modSp">
        <pc:chgData name="Dimitra Kotsokali" userId="+I3mqshI8bX+Cy191XnNg/oPQYtNw4O55Hkq+WQfPz8=" providerId="None" clId="Web-{3FA892F5-8055-4CDB-8916-4F9B2DCA5FEB}" dt="2020-11-02T11:17:13.262" v="19" actId="20577"/>
        <pc:sldMkLst>
          <pc:docMk/>
          <pc:sldMk cId="710415680" sldId="322"/>
        </pc:sldMkLst>
        <pc:spChg chg="mod">
          <ac:chgData name="Dimitra Kotsokali" userId="+I3mqshI8bX+Cy191XnNg/oPQYtNw4O55Hkq+WQfPz8=" providerId="None" clId="Web-{3FA892F5-8055-4CDB-8916-4F9B2DCA5FEB}" dt="2020-11-02T11:17:13.262" v="19" actId="20577"/>
          <ac:spMkLst>
            <pc:docMk/>
            <pc:sldMk cId="710415680" sldId="322"/>
            <ac:spMk id="12" creationId="{1CA65836-4C6E-4FB1-8466-48366C2BF57C}"/>
          </ac:spMkLst>
        </pc:spChg>
      </pc:sldChg>
      <pc:sldChg chg="del">
        <pc:chgData name="Dimitra Kotsokali" userId="+I3mqshI8bX+Cy191XnNg/oPQYtNw4O55Hkq+WQfPz8=" providerId="None" clId="Web-{3FA892F5-8055-4CDB-8916-4F9B2DCA5FEB}" dt="2020-11-02T11:10:49.721" v="10"/>
        <pc:sldMkLst>
          <pc:docMk/>
          <pc:sldMk cId="3007006041" sldId="331"/>
        </pc:sldMkLst>
      </pc:sldChg>
      <pc:sldChg chg="addSp delSp modSp new">
        <pc:chgData name="Dimitra Kotsokali" userId="+I3mqshI8bX+Cy191XnNg/oPQYtNw4O55Hkq+WQfPz8=" providerId="None" clId="Web-{3FA892F5-8055-4CDB-8916-4F9B2DCA5FEB}" dt="2020-11-02T11:16:13.229" v="11" actId="20577"/>
        <pc:sldMkLst>
          <pc:docMk/>
          <pc:sldMk cId="2648683422" sldId="340"/>
        </pc:sldMkLst>
        <pc:spChg chg="mod">
          <ac:chgData name="Dimitra Kotsokali" userId="+I3mqshI8bX+Cy191XnNg/oPQYtNw4O55Hkq+WQfPz8=" providerId="None" clId="Web-{3FA892F5-8055-4CDB-8916-4F9B2DCA5FEB}" dt="2020-11-02T11:16:13.229" v="11" actId="20577"/>
          <ac:spMkLst>
            <pc:docMk/>
            <pc:sldMk cId="2648683422" sldId="340"/>
            <ac:spMk id="2" creationId="{AA38AB8E-6EC6-4800-8CC1-16A45087F603}"/>
          </ac:spMkLst>
        </pc:spChg>
        <pc:spChg chg="del">
          <ac:chgData name="Dimitra Kotsokali" userId="+I3mqshI8bX+Cy191XnNg/oPQYtNw4O55Hkq+WQfPz8=" providerId="None" clId="Web-{3FA892F5-8055-4CDB-8916-4F9B2DCA5FEB}" dt="2020-11-02T11:10:42.220" v="8"/>
          <ac:spMkLst>
            <pc:docMk/>
            <pc:sldMk cId="2648683422" sldId="340"/>
            <ac:spMk id="3" creationId="{42A74DB3-31E3-4C83-9927-4D0DDAC7CFDF}"/>
          </ac:spMkLst>
        </pc:spChg>
        <pc:graphicFrameChg chg="add del mod">
          <ac:chgData name="Dimitra Kotsokali" userId="+I3mqshI8bX+Cy191XnNg/oPQYtNw4O55Hkq+WQfPz8=" providerId="None" clId="Web-{3FA892F5-8055-4CDB-8916-4F9B2DCA5FEB}" dt="2020-11-02T11:10:45.439" v="9" actId="1076"/>
          <ac:graphicFrameMkLst>
            <pc:docMk/>
            <pc:sldMk cId="2648683422" sldId="340"/>
            <ac:graphicFrameMk id="4" creationId="{ACCCE7F8-BDFD-43A7-8C86-1F622E299F7C}"/>
          </ac:graphicFrameMkLst>
        </pc:graphicFrameChg>
      </pc:sldChg>
      <pc:sldChg chg="new del">
        <pc:chgData name="Dimitra Kotsokali" userId="+I3mqshI8bX+Cy191XnNg/oPQYtNw4O55Hkq+WQfPz8=" providerId="None" clId="Web-{3FA892F5-8055-4CDB-8916-4F9B2DCA5FEB}" dt="2020-11-02T11:08:38.827" v="1"/>
        <pc:sldMkLst>
          <pc:docMk/>
          <pc:sldMk cId="3840314981" sldId="34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B1CD2-1D3A-4DCA-8DE2-B63568EF8F3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45E439-96D6-44B6-995E-EF3A3DEBC062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 </a:t>
          </a:r>
          <a:endParaRPr lang="en-US" dirty="0"/>
        </a:p>
      </dgm:t>
    </dgm:pt>
    <dgm:pt modelId="{A69F4EE8-0BDD-4942-BE3E-170914AEFCB1}" type="parTrans" cxnId="{03483DE9-28DA-4E1F-B413-B69F9329E0AF}">
      <dgm:prSet/>
      <dgm:spPr/>
      <dgm:t>
        <a:bodyPr/>
        <a:lstStyle/>
        <a:p>
          <a:endParaRPr lang="en-US"/>
        </a:p>
      </dgm:t>
    </dgm:pt>
    <dgm:pt modelId="{EB18B65B-E7ED-47A3-8ED1-0DEDD86241E7}" type="sibTrans" cxnId="{03483DE9-28DA-4E1F-B413-B69F9329E0AF}">
      <dgm:prSet/>
      <dgm:spPr/>
      <dgm:t>
        <a:bodyPr/>
        <a:lstStyle/>
        <a:p>
          <a:endParaRPr lang="en-US"/>
        </a:p>
      </dgm:t>
    </dgm:pt>
    <dgm:pt modelId="{3B647604-5BBE-4390-BB93-028EF54D4DBC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6517B40B-92EA-4ECC-BDE1-439CC9311EB4}" type="parTrans" cxnId="{22873C54-382A-459C-B170-5955319675C6}">
      <dgm:prSet/>
      <dgm:spPr/>
      <dgm:t>
        <a:bodyPr/>
        <a:lstStyle/>
        <a:p>
          <a:endParaRPr lang="en-US"/>
        </a:p>
      </dgm:t>
    </dgm:pt>
    <dgm:pt modelId="{009056F8-1F56-41F0-84B6-A26813A62392}" type="sibTrans" cxnId="{22873C54-382A-459C-B170-5955319675C6}">
      <dgm:prSet/>
      <dgm:spPr/>
      <dgm:t>
        <a:bodyPr/>
        <a:lstStyle/>
        <a:p>
          <a:endParaRPr lang="en-US"/>
        </a:p>
      </dgm:t>
    </dgm:pt>
    <dgm:pt modelId="{AA5F1AD4-FBDF-4DCA-9441-54AE4C5F9D96}">
      <dgm:prSet phldr="0" custT="1"/>
      <dgm:spPr/>
      <dgm:t>
        <a:bodyPr/>
        <a:lstStyle/>
        <a:p>
          <a:pPr rtl="0"/>
          <a:r>
            <a:rPr lang="en-GB" sz="1600" b="1" dirty="0">
              <a:latin typeface="Calibri"/>
              <a:cs typeface="Calibri"/>
            </a:rPr>
            <a:t>Support</a:t>
          </a:r>
          <a:r>
            <a:rPr lang="en-GB" sz="1600" dirty="0">
              <a:latin typeface="Calibri"/>
              <a:cs typeface="Calibri"/>
            </a:rPr>
            <a:t> the </a:t>
          </a:r>
          <a:r>
            <a:rPr lang="en-GB" sz="1600" dirty="0">
              <a:solidFill>
                <a:srgbClr val="0070C0"/>
              </a:solidFill>
              <a:latin typeface="Calibri"/>
              <a:cs typeface="Calibri"/>
            </a:rPr>
            <a:t>development and inclusion</a:t>
          </a:r>
          <a:r>
            <a:rPr lang="en-GB" sz="1600" dirty="0">
              <a:latin typeface="Calibri"/>
              <a:cs typeface="Calibri"/>
            </a:rPr>
            <a:t> of the national Open Science Cloud (OSC) initiatives in 15 Member States and Associated Countries in the overall scheme of EOSC governance</a:t>
          </a:r>
          <a:endParaRPr lang="en-US" sz="1600" dirty="0"/>
        </a:p>
      </dgm:t>
    </dgm:pt>
    <dgm:pt modelId="{72FA77B2-32F7-40A1-9281-54C16FD0E9B2}" type="parTrans" cxnId="{9C70E31D-A0F6-4A95-B882-EB677C3F778E}">
      <dgm:prSet/>
      <dgm:spPr/>
      <dgm:t>
        <a:bodyPr/>
        <a:lstStyle/>
        <a:p>
          <a:endParaRPr lang="en-US"/>
        </a:p>
      </dgm:t>
    </dgm:pt>
    <dgm:pt modelId="{03982B4D-3B6E-413D-B07B-3614350B2F01}" type="sibTrans" cxnId="{9C70E31D-A0F6-4A95-B882-EB677C3F778E}">
      <dgm:prSet/>
      <dgm:spPr/>
      <dgm:t>
        <a:bodyPr/>
        <a:lstStyle/>
        <a:p>
          <a:endParaRPr lang="en-US"/>
        </a:p>
      </dgm:t>
    </dgm:pt>
    <dgm:pt modelId="{33D1003D-3D56-4036-9F62-4CB5F5CA970F}">
      <dgm:prSet phldr="0" custT="1"/>
      <dgm:spPr/>
      <dgm:t>
        <a:bodyPr/>
        <a:lstStyle/>
        <a:p>
          <a:pPr rtl="0"/>
          <a:r>
            <a:rPr lang="en-GB" sz="1600" b="1" dirty="0">
              <a:solidFill>
                <a:schemeClr val="tx1"/>
              </a:solidFill>
              <a:latin typeface="Calibri"/>
              <a:cs typeface="Calibri"/>
            </a:rPr>
            <a:t>Spread</a:t>
          </a:r>
          <a:r>
            <a:rPr lang="en-GB" sz="1600" dirty="0">
              <a:solidFill>
                <a:schemeClr val="tx1"/>
              </a:solidFill>
              <a:latin typeface="Calibri"/>
              <a:cs typeface="Calibri"/>
            </a:rPr>
            <a:t> the </a:t>
          </a:r>
          <a:r>
            <a:rPr lang="en-GB" sz="1600" dirty="0">
              <a:solidFill>
                <a:srgbClr val="0070C0"/>
              </a:solidFill>
              <a:latin typeface="Calibri"/>
              <a:cs typeface="Calibri"/>
            </a:rPr>
            <a:t>EOSC and FAIR principles</a:t>
          </a:r>
          <a:r>
            <a:rPr lang="en-GB" sz="1600" dirty="0">
              <a:latin typeface="Calibri"/>
              <a:cs typeface="Calibri"/>
            </a:rPr>
            <a:t> in the community and train it</a:t>
          </a:r>
          <a:endParaRPr lang="en-US" sz="1600" dirty="0"/>
        </a:p>
      </dgm:t>
    </dgm:pt>
    <dgm:pt modelId="{26FE6E2D-695B-486E-A9F5-DDC648A92C51}" type="parTrans" cxnId="{A644F426-3116-44DA-BC6A-D85D9ABF3A01}">
      <dgm:prSet/>
      <dgm:spPr/>
      <dgm:t>
        <a:bodyPr/>
        <a:lstStyle/>
        <a:p>
          <a:endParaRPr lang="en-US"/>
        </a:p>
      </dgm:t>
    </dgm:pt>
    <dgm:pt modelId="{D18D9368-17F9-4B46-A486-D237336C328A}" type="sibTrans" cxnId="{A644F426-3116-44DA-BC6A-D85D9ABF3A01}">
      <dgm:prSet/>
      <dgm:spPr/>
      <dgm:t>
        <a:bodyPr/>
        <a:lstStyle/>
        <a:p>
          <a:endParaRPr lang="en-US"/>
        </a:p>
      </dgm:t>
    </dgm:pt>
    <dgm:pt modelId="{B68D054B-FF32-4D18-AED4-490DE308EB1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</a:t>
          </a:r>
        </a:p>
      </dgm:t>
    </dgm:pt>
    <dgm:pt modelId="{83F790F9-9E49-4721-B35E-068201027BBD}" type="parTrans" cxnId="{4F12C94F-9B80-466A-A606-9AE2CC524E1A}">
      <dgm:prSet/>
      <dgm:spPr/>
      <dgm:t>
        <a:bodyPr/>
        <a:lstStyle/>
        <a:p>
          <a:endParaRPr lang="en-US"/>
        </a:p>
      </dgm:t>
    </dgm:pt>
    <dgm:pt modelId="{BEADED6A-D94B-495F-962E-5EF0C8AFA8F0}" type="sibTrans" cxnId="{4F12C94F-9B80-466A-A606-9AE2CC524E1A}">
      <dgm:prSet/>
      <dgm:spPr/>
      <dgm:t>
        <a:bodyPr/>
        <a:lstStyle/>
        <a:p>
          <a:endParaRPr lang="en-US"/>
        </a:p>
      </dgm:t>
    </dgm:pt>
    <dgm:pt modelId="{C6B34F7C-2F68-44FC-AFCB-CE4A72B97E07}">
      <dgm:prSet phldr="0" custT="1"/>
      <dgm:spPr/>
      <dgm:t>
        <a:bodyPr/>
        <a:lstStyle/>
        <a:p>
          <a:pPr rtl="0"/>
          <a:r>
            <a:rPr lang="en-GB" sz="1600" b="1" dirty="0">
              <a:latin typeface="Calibri"/>
              <a:cs typeface="Calibri"/>
            </a:rPr>
            <a:t>Provide</a:t>
          </a:r>
          <a:r>
            <a:rPr lang="en-GB" sz="1600" dirty="0">
              <a:latin typeface="Calibri"/>
              <a:cs typeface="Calibri"/>
            </a:rPr>
            <a:t> </a:t>
          </a:r>
          <a:r>
            <a:rPr lang="en-GB" sz="1600" dirty="0">
              <a:solidFill>
                <a:srgbClr val="0070C0"/>
              </a:solidFill>
              <a:latin typeface="Calibri"/>
              <a:cs typeface="Calibri"/>
            </a:rPr>
            <a:t>technical and policy support</a:t>
          </a:r>
          <a:r>
            <a:rPr lang="en-GB" sz="1600" dirty="0">
              <a:latin typeface="Calibri"/>
              <a:cs typeface="Calibri"/>
            </a:rPr>
            <a:t> in on-boarding of the existing and future service providers into EOSC</a:t>
          </a:r>
          <a:endParaRPr lang="en-US" sz="1600" dirty="0"/>
        </a:p>
      </dgm:t>
    </dgm:pt>
    <dgm:pt modelId="{19D78C8E-AFAC-441D-B116-E6C6F4AAB53D}" type="parTrans" cxnId="{E8241D53-F1F1-4FA4-804A-ABF05F329A6A}">
      <dgm:prSet/>
      <dgm:spPr/>
      <dgm:t>
        <a:bodyPr/>
        <a:lstStyle/>
        <a:p>
          <a:endParaRPr lang="en-US"/>
        </a:p>
      </dgm:t>
    </dgm:pt>
    <dgm:pt modelId="{765C2FCE-E56A-4D39-BE28-8F5C36E5CA65}" type="sibTrans" cxnId="{E8241D53-F1F1-4FA4-804A-ABF05F329A6A}">
      <dgm:prSet/>
      <dgm:spPr/>
      <dgm:t>
        <a:bodyPr/>
        <a:lstStyle/>
        <a:p>
          <a:endParaRPr lang="en-US"/>
        </a:p>
      </dgm:t>
    </dgm:pt>
    <dgm:pt modelId="{F9282205-3F5A-42A8-AFD4-F9327951FFC7}" type="pres">
      <dgm:prSet presAssocID="{D68B1CD2-1D3A-4DCA-8DE2-B63568EF8F3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C0A66C7-177A-41B9-914F-0BE12CB43C7E}" type="pres">
      <dgm:prSet presAssocID="{6945E439-96D6-44B6-995E-EF3A3DEBC062}" presName="posSpace" presStyleCnt="0"/>
      <dgm:spPr/>
    </dgm:pt>
    <dgm:pt modelId="{8F4A9DAD-AC45-48A0-AC82-9B6CF2E80037}" type="pres">
      <dgm:prSet presAssocID="{6945E439-96D6-44B6-995E-EF3A3DEBC062}" presName="vertFlow" presStyleCnt="0"/>
      <dgm:spPr/>
    </dgm:pt>
    <dgm:pt modelId="{45E1A4FA-A430-4A9B-83BD-BAF64F92F9D7}" type="pres">
      <dgm:prSet presAssocID="{6945E439-96D6-44B6-995E-EF3A3DEBC062}" presName="topSpace" presStyleCnt="0"/>
      <dgm:spPr/>
    </dgm:pt>
    <dgm:pt modelId="{9FD0C46D-909D-4028-A2CD-866E0D656122}" type="pres">
      <dgm:prSet presAssocID="{6945E439-96D6-44B6-995E-EF3A3DEBC062}" presName="firstComp" presStyleCnt="0"/>
      <dgm:spPr/>
    </dgm:pt>
    <dgm:pt modelId="{EFA427B9-FAA1-4DAB-B259-AEF5C3FB4733}" type="pres">
      <dgm:prSet presAssocID="{6945E439-96D6-44B6-995E-EF3A3DEBC062}" presName="firstChild" presStyleLbl="bgAccFollowNode1" presStyleIdx="0" presStyleCnt="3" custScaleX="117392" custScaleY="244189"/>
      <dgm:spPr/>
      <dgm:t>
        <a:bodyPr/>
        <a:lstStyle/>
        <a:p>
          <a:endParaRPr lang="en-GB"/>
        </a:p>
      </dgm:t>
    </dgm:pt>
    <dgm:pt modelId="{680AACED-FB6E-4CF0-99DE-F3955CF3C755}" type="pres">
      <dgm:prSet presAssocID="{6945E439-96D6-44B6-995E-EF3A3DEBC062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2E2D89-C3FC-4E72-9594-039F78C9B3A8}" type="pres">
      <dgm:prSet presAssocID="{6945E439-96D6-44B6-995E-EF3A3DEBC062}" presName="negSpace" presStyleCnt="0"/>
      <dgm:spPr/>
    </dgm:pt>
    <dgm:pt modelId="{32388FCE-12B1-4978-AF62-1772886D5AB3}" type="pres">
      <dgm:prSet presAssocID="{6945E439-96D6-44B6-995E-EF3A3DEBC062}" presName="circle" presStyleLbl="node1" presStyleIdx="0" presStyleCnt="3" custScaleX="88007" custScaleY="88007" custLinFactNeighborX="-8788" custLinFactNeighborY="-2244"/>
      <dgm:spPr/>
      <dgm:t>
        <a:bodyPr/>
        <a:lstStyle/>
        <a:p>
          <a:endParaRPr lang="en-GB"/>
        </a:p>
      </dgm:t>
    </dgm:pt>
    <dgm:pt modelId="{0CED9E82-B079-4295-B7C1-4F720CC5C3B1}" type="pres">
      <dgm:prSet presAssocID="{EB18B65B-E7ED-47A3-8ED1-0DEDD86241E7}" presName="transSpace" presStyleCnt="0"/>
      <dgm:spPr/>
    </dgm:pt>
    <dgm:pt modelId="{E876C3A6-4F36-4955-9788-579ECFB30CC8}" type="pres">
      <dgm:prSet presAssocID="{3B647604-5BBE-4390-BB93-028EF54D4DBC}" presName="posSpace" presStyleCnt="0"/>
      <dgm:spPr/>
    </dgm:pt>
    <dgm:pt modelId="{EB9F3174-A67C-45F0-BB55-47EDA61A4FC1}" type="pres">
      <dgm:prSet presAssocID="{3B647604-5BBE-4390-BB93-028EF54D4DBC}" presName="vertFlow" presStyleCnt="0"/>
      <dgm:spPr/>
    </dgm:pt>
    <dgm:pt modelId="{7AB15659-92C8-496B-BAC1-EFFBF36CE100}" type="pres">
      <dgm:prSet presAssocID="{3B647604-5BBE-4390-BB93-028EF54D4DBC}" presName="topSpace" presStyleCnt="0"/>
      <dgm:spPr/>
    </dgm:pt>
    <dgm:pt modelId="{010CB254-F933-4F81-B8EE-CBE2DDA79DAB}" type="pres">
      <dgm:prSet presAssocID="{3B647604-5BBE-4390-BB93-028EF54D4DBC}" presName="firstComp" presStyleCnt="0"/>
      <dgm:spPr/>
    </dgm:pt>
    <dgm:pt modelId="{1AE69185-0123-4FAD-9426-EEEDE50C4FDE}" type="pres">
      <dgm:prSet presAssocID="{3B647604-5BBE-4390-BB93-028EF54D4DBC}" presName="firstChild" presStyleLbl="bgAccFollowNode1" presStyleIdx="1" presStyleCnt="3" custScaleX="117392" custScaleY="244189"/>
      <dgm:spPr/>
      <dgm:t>
        <a:bodyPr/>
        <a:lstStyle/>
        <a:p>
          <a:endParaRPr lang="en-GB"/>
        </a:p>
      </dgm:t>
    </dgm:pt>
    <dgm:pt modelId="{2EAA976B-271A-4D49-BB4A-C516892D7AB7}" type="pres">
      <dgm:prSet presAssocID="{3B647604-5BBE-4390-BB93-028EF54D4DBC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A60769-EE11-4040-8D34-BB758CE9B628}" type="pres">
      <dgm:prSet presAssocID="{3B647604-5BBE-4390-BB93-028EF54D4DBC}" presName="negSpace" presStyleCnt="0"/>
      <dgm:spPr/>
    </dgm:pt>
    <dgm:pt modelId="{C0145ECD-850A-47D4-AE43-DD3FC0ADC2C2}" type="pres">
      <dgm:prSet presAssocID="{3B647604-5BBE-4390-BB93-028EF54D4DBC}" presName="circle" presStyleLbl="node1" presStyleIdx="1" presStyleCnt="3" custScaleX="88007" custScaleY="88007" custLinFactNeighborX="-10978" custLinFactNeighborY="-2244"/>
      <dgm:spPr/>
      <dgm:t>
        <a:bodyPr/>
        <a:lstStyle/>
        <a:p>
          <a:endParaRPr lang="en-GB"/>
        </a:p>
      </dgm:t>
    </dgm:pt>
    <dgm:pt modelId="{92B004D9-F350-4BA1-A5D1-2CA5FF5CE07D}" type="pres">
      <dgm:prSet presAssocID="{009056F8-1F56-41F0-84B6-A26813A62392}" presName="transSpace" presStyleCnt="0"/>
      <dgm:spPr/>
    </dgm:pt>
    <dgm:pt modelId="{74E9C40D-4221-41A0-8CFD-FE67F75D9FE9}" type="pres">
      <dgm:prSet presAssocID="{B68D054B-FF32-4D18-AED4-490DE308EB18}" presName="posSpace" presStyleCnt="0"/>
      <dgm:spPr/>
    </dgm:pt>
    <dgm:pt modelId="{F733D3C9-17A2-4219-946F-DFFD6B398854}" type="pres">
      <dgm:prSet presAssocID="{B68D054B-FF32-4D18-AED4-490DE308EB18}" presName="vertFlow" presStyleCnt="0"/>
      <dgm:spPr/>
    </dgm:pt>
    <dgm:pt modelId="{B7F1A419-80B5-45A6-A06A-6AED8089315C}" type="pres">
      <dgm:prSet presAssocID="{B68D054B-FF32-4D18-AED4-490DE308EB18}" presName="topSpace" presStyleCnt="0"/>
      <dgm:spPr/>
    </dgm:pt>
    <dgm:pt modelId="{8701CE92-8375-48C9-AD6D-F71968E97441}" type="pres">
      <dgm:prSet presAssocID="{B68D054B-FF32-4D18-AED4-490DE308EB18}" presName="firstComp" presStyleCnt="0"/>
      <dgm:spPr/>
    </dgm:pt>
    <dgm:pt modelId="{6CA853D8-B759-4905-B35F-F7AD7CD6BCB3}" type="pres">
      <dgm:prSet presAssocID="{B68D054B-FF32-4D18-AED4-490DE308EB18}" presName="firstChild" presStyleLbl="bgAccFollowNode1" presStyleIdx="2" presStyleCnt="3" custScaleX="117392" custScaleY="244189"/>
      <dgm:spPr/>
      <dgm:t>
        <a:bodyPr/>
        <a:lstStyle/>
        <a:p>
          <a:endParaRPr lang="en-GB"/>
        </a:p>
      </dgm:t>
    </dgm:pt>
    <dgm:pt modelId="{5D53012B-9462-40AA-BB64-DE1BD5A1003E}" type="pres">
      <dgm:prSet presAssocID="{B68D054B-FF32-4D18-AED4-490DE308EB18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6D1613-C51A-4B00-9EE9-4F1BAC60E052}" type="pres">
      <dgm:prSet presAssocID="{B68D054B-FF32-4D18-AED4-490DE308EB18}" presName="negSpace" presStyleCnt="0"/>
      <dgm:spPr/>
    </dgm:pt>
    <dgm:pt modelId="{A9EE31F4-B833-4CD1-857B-62C6128363D0}" type="pres">
      <dgm:prSet presAssocID="{B68D054B-FF32-4D18-AED4-490DE308EB18}" presName="circle" presStyleLbl="node1" presStyleIdx="2" presStyleCnt="3" custScaleX="88007" custScaleY="88007" custLinFactNeighborX="-7150" custLinFactNeighborY="-2244"/>
      <dgm:spPr/>
      <dgm:t>
        <a:bodyPr/>
        <a:lstStyle/>
        <a:p>
          <a:endParaRPr lang="en-GB"/>
        </a:p>
      </dgm:t>
    </dgm:pt>
  </dgm:ptLst>
  <dgm:cxnLst>
    <dgm:cxn modelId="{426E20C4-AF88-4F9C-8FEC-76141F5DB26B}" type="presOf" srcId="{C6B34F7C-2F68-44FC-AFCB-CE4A72B97E07}" destId="{5D53012B-9462-40AA-BB64-DE1BD5A1003E}" srcOrd="1" destOrd="0" presId="urn:microsoft.com/office/officeart/2005/8/layout/hList9"/>
    <dgm:cxn modelId="{ED130F02-823A-4A6C-95AA-57C4F550C79B}" type="presOf" srcId="{3B647604-5BBE-4390-BB93-028EF54D4DBC}" destId="{C0145ECD-850A-47D4-AE43-DD3FC0ADC2C2}" srcOrd="0" destOrd="0" presId="urn:microsoft.com/office/officeart/2005/8/layout/hList9"/>
    <dgm:cxn modelId="{2A316C8F-22A2-4487-B337-73C94CF093A6}" type="presOf" srcId="{C6B34F7C-2F68-44FC-AFCB-CE4A72B97E07}" destId="{6CA853D8-B759-4905-B35F-F7AD7CD6BCB3}" srcOrd="0" destOrd="0" presId="urn:microsoft.com/office/officeart/2005/8/layout/hList9"/>
    <dgm:cxn modelId="{F42FB8CE-A279-4399-B9A3-8A4BB8BD3609}" type="presOf" srcId="{6945E439-96D6-44B6-995E-EF3A3DEBC062}" destId="{32388FCE-12B1-4978-AF62-1772886D5AB3}" srcOrd="0" destOrd="0" presId="urn:microsoft.com/office/officeart/2005/8/layout/hList9"/>
    <dgm:cxn modelId="{3EF7646D-BC35-4E74-A7FA-633EB05F2776}" type="presOf" srcId="{AA5F1AD4-FBDF-4DCA-9441-54AE4C5F9D96}" destId="{680AACED-FB6E-4CF0-99DE-F3955CF3C755}" srcOrd="1" destOrd="0" presId="urn:microsoft.com/office/officeart/2005/8/layout/hList9"/>
    <dgm:cxn modelId="{22873C54-382A-459C-B170-5955319675C6}" srcId="{D68B1CD2-1D3A-4DCA-8DE2-B63568EF8F33}" destId="{3B647604-5BBE-4390-BB93-028EF54D4DBC}" srcOrd="1" destOrd="0" parTransId="{6517B40B-92EA-4ECC-BDE1-439CC9311EB4}" sibTransId="{009056F8-1F56-41F0-84B6-A26813A62392}"/>
    <dgm:cxn modelId="{4F12C94F-9B80-466A-A606-9AE2CC524E1A}" srcId="{D68B1CD2-1D3A-4DCA-8DE2-B63568EF8F33}" destId="{B68D054B-FF32-4D18-AED4-490DE308EB18}" srcOrd="2" destOrd="0" parTransId="{83F790F9-9E49-4721-B35E-068201027BBD}" sibTransId="{BEADED6A-D94B-495F-962E-5EF0C8AFA8F0}"/>
    <dgm:cxn modelId="{11EE67B8-9F4D-4FC2-8C7E-74253B3E8ABC}" type="presOf" srcId="{33D1003D-3D56-4036-9F62-4CB5F5CA970F}" destId="{1AE69185-0123-4FAD-9426-EEEDE50C4FDE}" srcOrd="0" destOrd="0" presId="urn:microsoft.com/office/officeart/2005/8/layout/hList9"/>
    <dgm:cxn modelId="{9C70E31D-A0F6-4A95-B882-EB677C3F778E}" srcId="{6945E439-96D6-44B6-995E-EF3A3DEBC062}" destId="{AA5F1AD4-FBDF-4DCA-9441-54AE4C5F9D96}" srcOrd="0" destOrd="0" parTransId="{72FA77B2-32F7-40A1-9281-54C16FD0E9B2}" sibTransId="{03982B4D-3B6E-413D-B07B-3614350B2F01}"/>
    <dgm:cxn modelId="{8C517CF9-2FF0-4351-B0CE-A75A3A1CB6E5}" type="presOf" srcId="{B68D054B-FF32-4D18-AED4-490DE308EB18}" destId="{A9EE31F4-B833-4CD1-857B-62C6128363D0}" srcOrd="0" destOrd="0" presId="urn:microsoft.com/office/officeart/2005/8/layout/hList9"/>
    <dgm:cxn modelId="{03483DE9-28DA-4E1F-B413-B69F9329E0AF}" srcId="{D68B1CD2-1D3A-4DCA-8DE2-B63568EF8F33}" destId="{6945E439-96D6-44B6-995E-EF3A3DEBC062}" srcOrd="0" destOrd="0" parTransId="{A69F4EE8-0BDD-4942-BE3E-170914AEFCB1}" sibTransId="{EB18B65B-E7ED-47A3-8ED1-0DEDD86241E7}"/>
    <dgm:cxn modelId="{E8241D53-F1F1-4FA4-804A-ABF05F329A6A}" srcId="{B68D054B-FF32-4D18-AED4-490DE308EB18}" destId="{C6B34F7C-2F68-44FC-AFCB-CE4A72B97E07}" srcOrd="0" destOrd="0" parTransId="{19D78C8E-AFAC-441D-B116-E6C6F4AAB53D}" sibTransId="{765C2FCE-E56A-4D39-BE28-8F5C36E5CA65}"/>
    <dgm:cxn modelId="{4368933E-4CB3-4D8F-AD2D-7395D4595CE1}" type="presOf" srcId="{AA5F1AD4-FBDF-4DCA-9441-54AE4C5F9D96}" destId="{EFA427B9-FAA1-4DAB-B259-AEF5C3FB4733}" srcOrd="0" destOrd="0" presId="urn:microsoft.com/office/officeart/2005/8/layout/hList9"/>
    <dgm:cxn modelId="{E67D23C8-7603-4A54-8E2B-F99DA2AEAA0F}" type="presOf" srcId="{33D1003D-3D56-4036-9F62-4CB5F5CA970F}" destId="{2EAA976B-271A-4D49-BB4A-C516892D7AB7}" srcOrd="1" destOrd="0" presId="urn:microsoft.com/office/officeart/2005/8/layout/hList9"/>
    <dgm:cxn modelId="{2A074460-6DFB-4D06-8F79-0243602DBDC2}" type="presOf" srcId="{D68B1CD2-1D3A-4DCA-8DE2-B63568EF8F33}" destId="{F9282205-3F5A-42A8-AFD4-F9327951FFC7}" srcOrd="0" destOrd="0" presId="urn:microsoft.com/office/officeart/2005/8/layout/hList9"/>
    <dgm:cxn modelId="{A644F426-3116-44DA-BC6A-D85D9ABF3A01}" srcId="{3B647604-5BBE-4390-BB93-028EF54D4DBC}" destId="{33D1003D-3D56-4036-9F62-4CB5F5CA970F}" srcOrd="0" destOrd="0" parTransId="{26FE6E2D-695B-486E-A9F5-DDC648A92C51}" sibTransId="{D18D9368-17F9-4B46-A486-D237336C328A}"/>
    <dgm:cxn modelId="{92239828-2DA9-4BF0-8F4D-AC711AC4F02D}" type="presParOf" srcId="{F9282205-3F5A-42A8-AFD4-F9327951FFC7}" destId="{3C0A66C7-177A-41B9-914F-0BE12CB43C7E}" srcOrd="0" destOrd="0" presId="urn:microsoft.com/office/officeart/2005/8/layout/hList9"/>
    <dgm:cxn modelId="{1A898288-7988-4575-8808-DE20AB1DD87D}" type="presParOf" srcId="{F9282205-3F5A-42A8-AFD4-F9327951FFC7}" destId="{8F4A9DAD-AC45-48A0-AC82-9B6CF2E80037}" srcOrd="1" destOrd="0" presId="urn:microsoft.com/office/officeart/2005/8/layout/hList9"/>
    <dgm:cxn modelId="{791A2738-B460-47D5-BF84-620CDED993ED}" type="presParOf" srcId="{8F4A9DAD-AC45-48A0-AC82-9B6CF2E80037}" destId="{45E1A4FA-A430-4A9B-83BD-BAF64F92F9D7}" srcOrd="0" destOrd="0" presId="urn:microsoft.com/office/officeart/2005/8/layout/hList9"/>
    <dgm:cxn modelId="{083D8F42-BB7C-443A-BF22-0A5425930470}" type="presParOf" srcId="{8F4A9DAD-AC45-48A0-AC82-9B6CF2E80037}" destId="{9FD0C46D-909D-4028-A2CD-866E0D656122}" srcOrd="1" destOrd="0" presId="urn:microsoft.com/office/officeart/2005/8/layout/hList9"/>
    <dgm:cxn modelId="{D628D12B-5082-4B0B-9FDE-A2FAE7275C91}" type="presParOf" srcId="{9FD0C46D-909D-4028-A2CD-866E0D656122}" destId="{EFA427B9-FAA1-4DAB-B259-AEF5C3FB4733}" srcOrd="0" destOrd="0" presId="urn:microsoft.com/office/officeart/2005/8/layout/hList9"/>
    <dgm:cxn modelId="{A6B4242A-9554-4423-B87D-4E9556497450}" type="presParOf" srcId="{9FD0C46D-909D-4028-A2CD-866E0D656122}" destId="{680AACED-FB6E-4CF0-99DE-F3955CF3C755}" srcOrd="1" destOrd="0" presId="urn:microsoft.com/office/officeart/2005/8/layout/hList9"/>
    <dgm:cxn modelId="{0FAB4E28-C6D3-489D-8A6E-5B2334A3EFFE}" type="presParOf" srcId="{F9282205-3F5A-42A8-AFD4-F9327951FFC7}" destId="{F62E2D89-C3FC-4E72-9594-039F78C9B3A8}" srcOrd="2" destOrd="0" presId="urn:microsoft.com/office/officeart/2005/8/layout/hList9"/>
    <dgm:cxn modelId="{B747C7CC-A8D4-4339-96D0-E15CB78D5902}" type="presParOf" srcId="{F9282205-3F5A-42A8-AFD4-F9327951FFC7}" destId="{32388FCE-12B1-4978-AF62-1772886D5AB3}" srcOrd="3" destOrd="0" presId="urn:microsoft.com/office/officeart/2005/8/layout/hList9"/>
    <dgm:cxn modelId="{08878686-D80A-4E3B-9898-CC24CB489752}" type="presParOf" srcId="{F9282205-3F5A-42A8-AFD4-F9327951FFC7}" destId="{0CED9E82-B079-4295-B7C1-4F720CC5C3B1}" srcOrd="4" destOrd="0" presId="urn:microsoft.com/office/officeart/2005/8/layout/hList9"/>
    <dgm:cxn modelId="{5B0250AB-C608-45F9-A47A-22457B16D46B}" type="presParOf" srcId="{F9282205-3F5A-42A8-AFD4-F9327951FFC7}" destId="{E876C3A6-4F36-4955-9788-579ECFB30CC8}" srcOrd="5" destOrd="0" presId="urn:microsoft.com/office/officeart/2005/8/layout/hList9"/>
    <dgm:cxn modelId="{CBC95556-3BDC-46EB-A023-69D7220BB02E}" type="presParOf" srcId="{F9282205-3F5A-42A8-AFD4-F9327951FFC7}" destId="{EB9F3174-A67C-45F0-BB55-47EDA61A4FC1}" srcOrd="6" destOrd="0" presId="urn:microsoft.com/office/officeart/2005/8/layout/hList9"/>
    <dgm:cxn modelId="{139C4EB0-E8EA-45C7-B584-917489FEC6FD}" type="presParOf" srcId="{EB9F3174-A67C-45F0-BB55-47EDA61A4FC1}" destId="{7AB15659-92C8-496B-BAC1-EFFBF36CE100}" srcOrd="0" destOrd="0" presId="urn:microsoft.com/office/officeart/2005/8/layout/hList9"/>
    <dgm:cxn modelId="{89FF1CBC-12D1-43D1-9B33-5034B5F60684}" type="presParOf" srcId="{EB9F3174-A67C-45F0-BB55-47EDA61A4FC1}" destId="{010CB254-F933-4F81-B8EE-CBE2DDA79DAB}" srcOrd="1" destOrd="0" presId="urn:microsoft.com/office/officeart/2005/8/layout/hList9"/>
    <dgm:cxn modelId="{0A713A9A-7A7B-4328-939F-349A7F45E258}" type="presParOf" srcId="{010CB254-F933-4F81-B8EE-CBE2DDA79DAB}" destId="{1AE69185-0123-4FAD-9426-EEEDE50C4FDE}" srcOrd="0" destOrd="0" presId="urn:microsoft.com/office/officeart/2005/8/layout/hList9"/>
    <dgm:cxn modelId="{4794F8C1-6B37-4E82-8441-604843568927}" type="presParOf" srcId="{010CB254-F933-4F81-B8EE-CBE2DDA79DAB}" destId="{2EAA976B-271A-4D49-BB4A-C516892D7AB7}" srcOrd="1" destOrd="0" presId="urn:microsoft.com/office/officeart/2005/8/layout/hList9"/>
    <dgm:cxn modelId="{704C5C24-2982-45AD-989E-E3749358C407}" type="presParOf" srcId="{F9282205-3F5A-42A8-AFD4-F9327951FFC7}" destId="{30A60769-EE11-4040-8D34-BB758CE9B628}" srcOrd="7" destOrd="0" presId="urn:microsoft.com/office/officeart/2005/8/layout/hList9"/>
    <dgm:cxn modelId="{7EBDE644-2EE9-44EE-A0CD-924F954E3F86}" type="presParOf" srcId="{F9282205-3F5A-42A8-AFD4-F9327951FFC7}" destId="{C0145ECD-850A-47D4-AE43-DD3FC0ADC2C2}" srcOrd="8" destOrd="0" presId="urn:microsoft.com/office/officeart/2005/8/layout/hList9"/>
    <dgm:cxn modelId="{297C7F48-A080-463F-800A-FD4E9ABDD961}" type="presParOf" srcId="{F9282205-3F5A-42A8-AFD4-F9327951FFC7}" destId="{92B004D9-F350-4BA1-A5D1-2CA5FF5CE07D}" srcOrd="9" destOrd="0" presId="urn:microsoft.com/office/officeart/2005/8/layout/hList9"/>
    <dgm:cxn modelId="{4D4BA5F5-013E-45FA-9CB6-0A3ECF7BA258}" type="presParOf" srcId="{F9282205-3F5A-42A8-AFD4-F9327951FFC7}" destId="{74E9C40D-4221-41A0-8CFD-FE67F75D9FE9}" srcOrd="10" destOrd="0" presId="urn:microsoft.com/office/officeart/2005/8/layout/hList9"/>
    <dgm:cxn modelId="{6608ECE6-ABC8-4214-92C4-CEA961DCAC6E}" type="presParOf" srcId="{F9282205-3F5A-42A8-AFD4-F9327951FFC7}" destId="{F733D3C9-17A2-4219-946F-DFFD6B398854}" srcOrd="11" destOrd="0" presId="urn:microsoft.com/office/officeart/2005/8/layout/hList9"/>
    <dgm:cxn modelId="{6E7DB217-8E74-414B-8585-32E66E2554DB}" type="presParOf" srcId="{F733D3C9-17A2-4219-946F-DFFD6B398854}" destId="{B7F1A419-80B5-45A6-A06A-6AED8089315C}" srcOrd="0" destOrd="0" presId="urn:microsoft.com/office/officeart/2005/8/layout/hList9"/>
    <dgm:cxn modelId="{28ED58F8-13F5-4003-AEB9-E12EF2E8EE3D}" type="presParOf" srcId="{F733D3C9-17A2-4219-946F-DFFD6B398854}" destId="{8701CE92-8375-48C9-AD6D-F71968E97441}" srcOrd="1" destOrd="0" presId="urn:microsoft.com/office/officeart/2005/8/layout/hList9"/>
    <dgm:cxn modelId="{BF2026CA-9BBF-4B12-B973-500E3F688E65}" type="presParOf" srcId="{8701CE92-8375-48C9-AD6D-F71968E97441}" destId="{6CA853D8-B759-4905-B35F-F7AD7CD6BCB3}" srcOrd="0" destOrd="0" presId="urn:microsoft.com/office/officeart/2005/8/layout/hList9"/>
    <dgm:cxn modelId="{6496D08D-4598-42A8-A1C3-E48E34AE7910}" type="presParOf" srcId="{8701CE92-8375-48C9-AD6D-F71968E97441}" destId="{5D53012B-9462-40AA-BB64-DE1BD5A1003E}" srcOrd="1" destOrd="0" presId="urn:microsoft.com/office/officeart/2005/8/layout/hList9"/>
    <dgm:cxn modelId="{12F973AD-78CB-45F2-82B3-7D0B61B84224}" type="presParOf" srcId="{F9282205-3F5A-42A8-AFD4-F9327951FFC7}" destId="{206D1613-C51A-4B00-9EE9-4F1BAC60E052}" srcOrd="12" destOrd="0" presId="urn:microsoft.com/office/officeart/2005/8/layout/hList9"/>
    <dgm:cxn modelId="{B6A6B5A0-6A20-47A3-8733-8120F429D826}" type="presParOf" srcId="{F9282205-3F5A-42A8-AFD4-F9327951FFC7}" destId="{A9EE31F4-B833-4CD1-857B-62C6128363D0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427B9-FAA1-4DAB-B259-AEF5C3FB4733}">
      <dsp:nvSpPr>
        <dsp:cNvPr id="0" name=""/>
        <dsp:cNvSpPr/>
      </dsp:nvSpPr>
      <dsp:spPr>
        <a:xfrm>
          <a:off x="435244" y="1632538"/>
          <a:ext cx="2626089" cy="3103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Calibri"/>
              <a:cs typeface="Calibri"/>
            </a:rPr>
            <a:t>Support</a:t>
          </a:r>
          <a:r>
            <a:rPr lang="en-GB" sz="1600" kern="1200" dirty="0">
              <a:latin typeface="Calibri"/>
              <a:cs typeface="Calibri"/>
            </a:rPr>
            <a:t> the </a:t>
          </a:r>
          <a:r>
            <a:rPr lang="en-GB" sz="1600" kern="1200" dirty="0">
              <a:solidFill>
                <a:srgbClr val="0070C0"/>
              </a:solidFill>
              <a:latin typeface="Calibri"/>
              <a:cs typeface="Calibri"/>
            </a:rPr>
            <a:t>development and inclusion</a:t>
          </a:r>
          <a:r>
            <a:rPr lang="en-GB" sz="1600" kern="1200" dirty="0">
              <a:latin typeface="Calibri"/>
              <a:cs typeface="Calibri"/>
            </a:rPr>
            <a:t> of the national Open Science Cloud (OSC) initiatives in 15 Member States and Associated Countries in the overall scheme of EOSC governance</a:t>
          </a:r>
          <a:endParaRPr lang="en-US" sz="1600" kern="1200" dirty="0"/>
        </a:p>
      </dsp:txBody>
      <dsp:txXfrm>
        <a:off x="855418" y="1632538"/>
        <a:ext cx="2205915" cy="3103734"/>
      </dsp:txXfrm>
    </dsp:sp>
    <dsp:sp modelId="{32388FCE-12B1-4978-AF62-1772886D5AB3}">
      <dsp:nvSpPr>
        <dsp:cNvPr id="0" name=""/>
        <dsp:cNvSpPr/>
      </dsp:nvSpPr>
      <dsp:spPr>
        <a:xfrm>
          <a:off x="0" y="1095869"/>
          <a:ext cx="1118043" cy="1118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>
              <a:latin typeface="Calibri Light" panose="020F0302020204030204"/>
            </a:rPr>
            <a:t> </a:t>
          </a:r>
          <a:r>
            <a:rPr lang="en-US" sz="5600" b="0" i="0" u="none" strike="noStrike" kern="1200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 </a:t>
          </a:r>
          <a:endParaRPr lang="en-US" sz="5600" kern="1200" dirty="0"/>
        </a:p>
      </dsp:txBody>
      <dsp:txXfrm>
        <a:off x="163734" y="1259603"/>
        <a:ext cx="790575" cy="790575"/>
      </dsp:txXfrm>
    </dsp:sp>
    <dsp:sp modelId="{1AE69185-0123-4FAD-9426-EEEDE50C4FDE}">
      <dsp:nvSpPr>
        <dsp:cNvPr id="0" name=""/>
        <dsp:cNvSpPr/>
      </dsp:nvSpPr>
      <dsp:spPr>
        <a:xfrm>
          <a:off x="4179377" y="1632538"/>
          <a:ext cx="2626089" cy="3103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  <a:latin typeface="Calibri"/>
              <a:cs typeface="Calibri"/>
            </a:rPr>
            <a:t>Spread</a:t>
          </a:r>
          <a:r>
            <a:rPr lang="en-GB" sz="1600" kern="1200" dirty="0">
              <a:solidFill>
                <a:schemeClr val="tx1"/>
              </a:solidFill>
              <a:latin typeface="Calibri"/>
              <a:cs typeface="Calibri"/>
            </a:rPr>
            <a:t> the </a:t>
          </a:r>
          <a:r>
            <a:rPr lang="en-GB" sz="1600" kern="1200" dirty="0">
              <a:solidFill>
                <a:srgbClr val="0070C0"/>
              </a:solidFill>
              <a:latin typeface="Calibri"/>
              <a:cs typeface="Calibri"/>
            </a:rPr>
            <a:t>EOSC and FAIR principles</a:t>
          </a:r>
          <a:r>
            <a:rPr lang="en-GB" sz="1600" kern="1200" dirty="0">
              <a:latin typeface="Calibri"/>
              <a:cs typeface="Calibri"/>
            </a:rPr>
            <a:t> in the community and train it</a:t>
          </a:r>
          <a:endParaRPr lang="en-US" sz="1600" kern="1200" dirty="0"/>
        </a:p>
      </dsp:txBody>
      <dsp:txXfrm>
        <a:off x="4599551" y="1632538"/>
        <a:ext cx="2205915" cy="3103734"/>
      </dsp:txXfrm>
    </dsp:sp>
    <dsp:sp modelId="{C0145ECD-850A-47D4-AE43-DD3FC0ADC2C2}">
      <dsp:nvSpPr>
        <dsp:cNvPr id="0" name=""/>
        <dsp:cNvSpPr/>
      </dsp:nvSpPr>
      <dsp:spPr>
        <a:xfrm>
          <a:off x="3674344" y="1095869"/>
          <a:ext cx="1118043" cy="1118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>
              <a:latin typeface="Calibri Light" panose="020F0302020204030204"/>
            </a:rPr>
            <a:t> </a:t>
          </a:r>
          <a:endParaRPr lang="en-US" sz="5600" kern="1200" dirty="0"/>
        </a:p>
      </dsp:txBody>
      <dsp:txXfrm>
        <a:off x="3838078" y="1259603"/>
        <a:ext cx="790575" cy="790575"/>
      </dsp:txXfrm>
    </dsp:sp>
    <dsp:sp modelId="{6CA853D8-B759-4905-B35F-F7AD7CD6BCB3}">
      <dsp:nvSpPr>
        <dsp:cNvPr id="0" name=""/>
        <dsp:cNvSpPr/>
      </dsp:nvSpPr>
      <dsp:spPr>
        <a:xfrm>
          <a:off x="7923510" y="1632538"/>
          <a:ext cx="2626089" cy="3103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Calibri"/>
              <a:cs typeface="Calibri"/>
            </a:rPr>
            <a:t>Provide</a:t>
          </a:r>
          <a:r>
            <a:rPr lang="en-GB" sz="1600" kern="1200" dirty="0">
              <a:latin typeface="Calibri"/>
              <a:cs typeface="Calibri"/>
            </a:rPr>
            <a:t> </a:t>
          </a:r>
          <a:r>
            <a:rPr lang="en-GB" sz="1600" kern="1200" dirty="0">
              <a:solidFill>
                <a:srgbClr val="0070C0"/>
              </a:solidFill>
              <a:latin typeface="Calibri"/>
              <a:cs typeface="Calibri"/>
            </a:rPr>
            <a:t>technical and policy support</a:t>
          </a:r>
          <a:r>
            <a:rPr lang="en-GB" sz="1600" kern="1200" dirty="0">
              <a:latin typeface="Calibri"/>
              <a:cs typeface="Calibri"/>
            </a:rPr>
            <a:t> in on-boarding of the existing and future service providers into EOSC</a:t>
          </a:r>
          <a:endParaRPr lang="en-US" sz="1600" kern="1200" dirty="0"/>
        </a:p>
      </dsp:txBody>
      <dsp:txXfrm>
        <a:off x="8343684" y="1632538"/>
        <a:ext cx="2205915" cy="3103734"/>
      </dsp:txXfrm>
    </dsp:sp>
    <dsp:sp modelId="{A9EE31F4-B833-4CD1-857B-62C6128363D0}">
      <dsp:nvSpPr>
        <dsp:cNvPr id="0" name=""/>
        <dsp:cNvSpPr/>
      </dsp:nvSpPr>
      <dsp:spPr>
        <a:xfrm>
          <a:off x="7418756" y="1095869"/>
          <a:ext cx="1118043" cy="1118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>
              <a:latin typeface="Calibri Light" panose="020F0302020204030204"/>
            </a:rPr>
            <a:t> </a:t>
          </a:r>
        </a:p>
      </dsp:txBody>
      <dsp:txXfrm>
        <a:off x="7582490" y="1259603"/>
        <a:ext cx="790575" cy="790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DD58-9D3F-4F5B-B751-95792C4570F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E9286-0A98-4679-85F7-211E6A0C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1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Various lines of work in our project, different communities that collaborate: the </a:t>
            </a:r>
            <a:r>
              <a:rPr lang="en-US" dirty="0" err="1"/>
              <a:t>infras</a:t>
            </a:r>
            <a:r>
              <a:rPr lang="en-US" dirty="0"/>
              <a:t>, the network and the open science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1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475316" cy="148783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25833"/>
            <a:ext cx="5475316" cy="22319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Initiatives for Open Science in Europe – H2020 Research and Innovation action – contract no. 857645</a:t>
            </a:r>
          </a:p>
        </p:txBody>
      </p:sp>
    </p:spTree>
    <p:extLst>
      <p:ext uri="{BB962C8B-B14F-4D97-AF65-F5344CB8AC3E}">
        <p14:creationId xmlns:p14="http://schemas.microsoft.com/office/powerpoint/2010/main" val="341476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2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54"/>
            <a:ext cx="12192000" cy="939979"/>
          </a:xfrm>
          <a:solidFill>
            <a:srgbClr val="3776BB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4288" cy="4805362"/>
          </a:xfrm>
        </p:spPr>
        <p:txBody>
          <a:bodyPr/>
          <a:lstStyle>
            <a:lvl1pPr marL="2286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1pPr>
            <a:lvl2pPr marL="6858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2pPr>
            <a:lvl3pPr marL="11430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3pPr>
            <a:lvl4pPr marL="16002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4pPr>
            <a:lvl5pPr marL="20574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 anchor="ctr"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4284" y="6356350"/>
            <a:ext cx="979516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3875BF"/>
                </a:solidFill>
              </a:defRPr>
            </a:lvl1pPr>
          </a:lstStyle>
          <a:p>
            <a:fld id="{E8321681-3B98-44C9-B431-7E0EFD004BB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31025"/>
            <a:ext cx="12192000" cy="0"/>
          </a:xfrm>
          <a:prstGeom prst="line">
            <a:avLst/>
          </a:prstGeom>
          <a:ln w="25400">
            <a:solidFill>
              <a:srgbClr val="2E3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9A16D3-E5C9-4B6F-BDCC-8988DF0D5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35" y="-9968"/>
            <a:ext cx="1238866" cy="9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7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8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0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3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7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2C659-B946-4802-99AB-C863CEE57D8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583"/>
            <a:ext cx="6194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8013"/>
            <a:ext cx="6194367" cy="3192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4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3875BF"/>
                </a:solidFill>
              </a:defRPr>
            </a:lvl1pPr>
          </a:lstStyle>
          <a:p>
            <a:r>
              <a:rPr lang="en-US" dirty="0"/>
              <a:t>National Initiatives for Open Science in Europe – H2020 Research and Innovation action – contract no. 857645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30" y="1836976"/>
            <a:ext cx="3807658" cy="2876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2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Relationship Id="rId1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Sk8YmcUbxoMDelcyEKyXGPxDG61zEmDc" TargetMode="External"/><Relationship Id="rId2" Type="http://schemas.openxmlformats.org/officeDocument/2006/relationships/hyperlink" Target="https://agora.ni4os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ining.ni4os.eu/" TargetMode="External"/><Relationship Id="rId4" Type="http://schemas.openxmlformats.org/officeDocument/2006/relationships/hyperlink" Target="https://zenodo.org/record/3820880#.YIBfYD-xVQ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lct.ni4os.eu/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hyperlink" Target="https://repol.ni4os.eu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rolect.ni4os.eu/" TargetMode="Externa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facebook.com/NI4OS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NI4OS" TargetMode="External"/><Relationship Id="rId5" Type="http://schemas.openxmlformats.org/officeDocument/2006/relationships/hyperlink" Target="https://twitter.com/NI4OS_eu" TargetMode="External"/><Relationship Id="rId10" Type="http://schemas.openxmlformats.org/officeDocument/2006/relationships/image" Target="../media/image2.jpe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146" y="1441513"/>
            <a:ext cx="5475316" cy="10611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193557"/>
                </a:solidFill>
                <a:latin typeface="+mn-lt"/>
                <a:ea typeface="+mn-ea"/>
                <a:cs typeface="+mn-cs"/>
              </a:rPr>
              <a:t>National Initiatives for Open Science in Europe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146" y="3273267"/>
            <a:ext cx="5475316" cy="223196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dirty="0" err="1">
                <a:solidFill>
                  <a:srgbClr val="193557"/>
                </a:solidFill>
              </a:rPr>
              <a:t>Projekat</a:t>
            </a:r>
            <a:r>
              <a:rPr lang="en-GB" dirty="0">
                <a:solidFill>
                  <a:srgbClr val="193557"/>
                </a:solidFill>
              </a:rPr>
              <a:t> </a:t>
            </a:r>
            <a:r>
              <a:rPr lang="en-GB" dirty="0" smtClean="0">
                <a:solidFill>
                  <a:srgbClr val="193557"/>
                </a:solidFill>
              </a:rPr>
              <a:t>NI4OS-Europe</a:t>
            </a:r>
            <a:endParaRPr lang="sr-Latn-RS" dirty="0" smtClean="0">
              <a:solidFill>
                <a:srgbClr val="193557"/>
              </a:solidFill>
            </a:endParaRPr>
          </a:p>
          <a:p>
            <a:pPr>
              <a:spcBef>
                <a:spcPct val="0"/>
              </a:spcBef>
            </a:pPr>
            <a:endParaRPr lang="sr-Latn-RS" dirty="0">
              <a:solidFill>
                <a:srgbClr val="193557"/>
              </a:solidFill>
            </a:endParaRPr>
          </a:p>
          <a:p>
            <a:pPr>
              <a:spcBef>
                <a:spcPct val="0"/>
              </a:spcBef>
            </a:pPr>
            <a:r>
              <a:rPr lang="en-GB" dirty="0" err="1" smtClean="0">
                <a:solidFill>
                  <a:srgbClr val="193557"/>
                </a:solidFill>
              </a:rPr>
              <a:t>Branko</a:t>
            </a:r>
            <a:r>
              <a:rPr lang="en-GB" dirty="0" smtClean="0">
                <a:solidFill>
                  <a:srgbClr val="193557"/>
                </a:solidFill>
              </a:rPr>
              <a:t> </a:t>
            </a:r>
            <a:r>
              <a:rPr lang="en-GB" dirty="0" err="1">
                <a:solidFill>
                  <a:srgbClr val="193557"/>
                </a:solidFill>
              </a:rPr>
              <a:t>Marović</a:t>
            </a:r>
            <a:r>
              <a:rPr lang="en-GB" dirty="0">
                <a:solidFill>
                  <a:srgbClr val="193557"/>
                </a:solidFill>
              </a:rPr>
              <a:t>, </a:t>
            </a:r>
            <a:r>
              <a:rPr lang="en-GB" dirty="0" err="1">
                <a:solidFill>
                  <a:srgbClr val="193557"/>
                </a:solidFill>
              </a:rPr>
              <a:t>Računarski</a:t>
            </a:r>
            <a:r>
              <a:rPr lang="en-GB" dirty="0">
                <a:solidFill>
                  <a:srgbClr val="193557"/>
                </a:solidFill>
              </a:rPr>
              <a:t> </a:t>
            </a:r>
            <a:r>
              <a:rPr lang="en-GB" dirty="0" err="1">
                <a:solidFill>
                  <a:srgbClr val="193557"/>
                </a:solidFill>
              </a:rPr>
              <a:t>centar</a:t>
            </a:r>
            <a:r>
              <a:rPr lang="en-GB" dirty="0">
                <a:solidFill>
                  <a:srgbClr val="193557"/>
                </a:solidFill>
              </a:rPr>
              <a:t> </a:t>
            </a:r>
            <a:r>
              <a:rPr lang="en-GB" dirty="0" err="1">
                <a:solidFill>
                  <a:srgbClr val="193557"/>
                </a:solidFill>
              </a:rPr>
              <a:t>Univerziteta</a:t>
            </a:r>
            <a:r>
              <a:rPr lang="en-GB" dirty="0">
                <a:solidFill>
                  <a:srgbClr val="193557"/>
                </a:solidFill>
              </a:rPr>
              <a:t> u </a:t>
            </a:r>
            <a:r>
              <a:rPr lang="en-GB" dirty="0" err="1" smtClean="0">
                <a:solidFill>
                  <a:srgbClr val="193557"/>
                </a:solidFill>
              </a:rPr>
              <a:t>Beogradu</a:t>
            </a:r>
            <a:r>
              <a:rPr lang="sr-Latn-RS" dirty="0">
                <a:solidFill>
                  <a:srgbClr val="193557"/>
                </a:solidFill>
              </a:rPr>
              <a:t> </a:t>
            </a:r>
            <a:r>
              <a:rPr lang="sr-Latn-RS" dirty="0" smtClean="0">
                <a:solidFill>
                  <a:srgbClr val="193557"/>
                </a:solidFill>
              </a:rPr>
              <a:t>(RCUB)</a:t>
            </a:r>
            <a:endParaRPr lang="en-US" dirty="0">
              <a:solidFill>
                <a:srgbClr val="193557"/>
              </a:solidFill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19355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Initiatives for Open Science in Europe – H2020 Research and Innovation action – contract no. 857645</a:t>
            </a:r>
          </a:p>
        </p:txBody>
      </p:sp>
    </p:spTree>
    <p:extLst>
      <p:ext uri="{BB962C8B-B14F-4D97-AF65-F5344CB8AC3E}">
        <p14:creationId xmlns:p14="http://schemas.microsoft.com/office/powerpoint/2010/main" val="33043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administrative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268026" y="1323683"/>
            <a:ext cx="5304435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US" sz="2800" dirty="0">
                <a:solidFill>
                  <a:srgbClr val="193557"/>
                </a:solidFill>
              </a:rPr>
              <a:t>Name: National Initiatives for Open Science in Europe </a:t>
            </a:r>
          </a:p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US" sz="2800" dirty="0">
                <a:solidFill>
                  <a:srgbClr val="193557"/>
                </a:solidFill>
              </a:rPr>
              <a:t>Acronym: NI4OS-Europe (pronounced “NIFOS”)</a:t>
            </a:r>
          </a:p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US" sz="2800" dirty="0">
                <a:solidFill>
                  <a:srgbClr val="193557"/>
                </a:solidFill>
              </a:rPr>
              <a:t>Call: INFRAEOSC-05 (b) Coordination of EOSC-relevant national initiatives across Europe and support to prospective EOSC service providers - Research and Innovation Actions</a:t>
            </a:r>
          </a:p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US" sz="2800" dirty="0">
                <a:solidFill>
                  <a:srgbClr val="193557"/>
                </a:solidFill>
              </a:rPr>
              <a:t>Grant number: 857645</a:t>
            </a:r>
          </a:p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US" sz="2800" dirty="0">
                <a:solidFill>
                  <a:srgbClr val="193557"/>
                </a:solidFill>
              </a:rPr>
              <a:t>Amount of EC funding </a:t>
            </a:r>
            <a:r>
              <a:rPr lang="el-GR" sz="2800" dirty="0">
                <a:solidFill>
                  <a:srgbClr val="193557"/>
                </a:solidFill>
              </a:rPr>
              <a:t>5</a:t>
            </a:r>
            <a:r>
              <a:rPr lang="en-US" sz="2800" dirty="0">
                <a:solidFill>
                  <a:srgbClr val="193557"/>
                </a:solidFill>
              </a:rPr>
              <a:t>,</a:t>
            </a:r>
            <a:r>
              <a:rPr lang="el-GR" sz="2800" dirty="0">
                <a:solidFill>
                  <a:srgbClr val="193557"/>
                </a:solidFill>
              </a:rPr>
              <a:t>599</a:t>
            </a:r>
            <a:r>
              <a:rPr lang="en-US" sz="2800" dirty="0">
                <a:solidFill>
                  <a:srgbClr val="193557"/>
                </a:solidFill>
              </a:rPr>
              <a:t>,</a:t>
            </a:r>
            <a:r>
              <a:rPr lang="el-GR" sz="2800" dirty="0">
                <a:solidFill>
                  <a:srgbClr val="193557"/>
                </a:solidFill>
              </a:rPr>
              <a:t>475</a:t>
            </a:r>
            <a:r>
              <a:rPr lang="en-US" sz="2800" dirty="0">
                <a:solidFill>
                  <a:srgbClr val="193557"/>
                </a:solidFill>
              </a:rPr>
              <a:t>e</a:t>
            </a:r>
          </a:p>
          <a:p>
            <a:pPr marL="228600" indent="-228600" defTabSz="914400" eaLnBrk="1" hangingPunct="1">
              <a:spcBef>
                <a:spcPts val="1000"/>
              </a:spcBef>
              <a:buClr>
                <a:srgbClr val="3875BF"/>
              </a:buClr>
              <a:buSzPct val="70000"/>
            </a:pPr>
            <a:r>
              <a:rPr lang="en-US" sz="2800" dirty="0">
                <a:solidFill>
                  <a:srgbClr val="193557"/>
                </a:solidFill>
              </a:rPr>
              <a:t>22 Partners from 15 countries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 err="1" smtClean="0"/>
              <a:t>Servisi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otvorenu</a:t>
            </a:r>
            <a:r>
              <a:rPr lang="en-US" dirty="0" smtClean="0"/>
              <a:t> </a:t>
            </a:r>
            <a:r>
              <a:rPr lang="en-US" dirty="0" err="1" smtClean="0"/>
              <a:t>nauku</a:t>
            </a:r>
            <a:r>
              <a:rPr lang="en-US" dirty="0" smtClean="0"/>
              <a:t> u </a:t>
            </a:r>
            <a:r>
              <a:rPr lang="en-US" dirty="0" err="1" smtClean="0"/>
              <a:t>Jugoistočnoj</a:t>
            </a:r>
            <a:r>
              <a:rPr lang="en-US" dirty="0" smtClean="0"/>
              <a:t> </a:t>
            </a:r>
            <a:r>
              <a:rPr lang="en-US" dirty="0" err="1" smtClean="0"/>
              <a:t>Evropi</a:t>
            </a:r>
            <a:r>
              <a:rPr lang="en-US" dirty="0" smtClean="0"/>
              <a:t>, e-Beograd, 22. </a:t>
            </a:r>
            <a:r>
              <a:rPr lang="en-US" dirty="0" err="1" smtClean="0"/>
              <a:t>april</a:t>
            </a:r>
            <a:r>
              <a:rPr lang="en-US" dirty="0" smtClean="0"/>
              <a:t> 2021.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14970" r="24000" b="4920"/>
          <a:stretch/>
        </p:blipFill>
        <p:spPr bwMode="auto">
          <a:xfrm>
            <a:off x="5723069" y="1522314"/>
            <a:ext cx="6239435" cy="464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C2620B-2CAF-4CDD-B828-4B8BD36014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35" y="-9968"/>
            <a:ext cx="1238866" cy="9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2553F04-99CF-4B83-BA96-D97785C73123}"/>
              </a:ext>
            </a:extLst>
          </p:cNvPr>
          <p:cNvSpPr/>
          <p:nvPr/>
        </p:nvSpPr>
        <p:spPr>
          <a:xfrm>
            <a:off x="3171217" y="1741251"/>
            <a:ext cx="5437762" cy="3725694"/>
          </a:xfrm>
          <a:prstGeom prst="ellipse">
            <a:avLst/>
          </a:prstGeom>
          <a:noFill/>
          <a:ln w="76200">
            <a:solidFill>
              <a:srgbClr val="377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108" y="2117714"/>
            <a:ext cx="3726572" cy="115923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Operators of services for research &amp; technology</a:t>
            </a:r>
            <a:endParaRPr lang="el-GR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8DFC05C2-C62A-4394-8699-E09005A1B6F1}"/>
              </a:ext>
            </a:extLst>
          </p:cNvPr>
          <p:cNvSpPr txBox="1">
            <a:spLocks/>
          </p:cNvSpPr>
          <p:nvPr/>
        </p:nvSpPr>
        <p:spPr>
          <a:xfrm>
            <a:off x="6159040" y="2117716"/>
            <a:ext cx="3947390" cy="115261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Open Science communities &amp; infrastructures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 err="1"/>
              <a:t>Servisi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otvorenu</a:t>
            </a:r>
            <a:r>
              <a:rPr lang="en-US" dirty="0"/>
              <a:t> </a:t>
            </a:r>
            <a:r>
              <a:rPr lang="en-US" dirty="0" err="1"/>
              <a:t>nauku</a:t>
            </a:r>
            <a:r>
              <a:rPr lang="en-US" dirty="0"/>
              <a:t> u </a:t>
            </a:r>
            <a:r>
              <a:rPr lang="en-US" dirty="0" err="1"/>
              <a:t>Jugoistočnoj</a:t>
            </a:r>
            <a:r>
              <a:rPr lang="en-US" dirty="0"/>
              <a:t> </a:t>
            </a:r>
            <a:r>
              <a:rPr lang="en-US" dirty="0" err="1"/>
              <a:t>Evropi</a:t>
            </a:r>
            <a:r>
              <a:rPr lang="en-US" dirty="0"/>
              <a:t>, e-Beograd, 22. </a:t>
            </a:r>
            <a:r>
              <a:rPr lang="en-US" dirty="0" err="1"/>
              <a:t>april</a:t>
            </a:r>
            <a:r>
              <a:rPr lang="en-US" dirty="0"/>
              <a:t> 2021.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EE7E818-B06C-4718-83E8-F03F01EDF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35" y="-9968"/>
            <a:ext cx="1238866" cy="9293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D37FF02-3003-4D68-8AC2-72FFCD0AA6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13" y="4166350"/>
            <a:ext cx="2604974" cy="195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60246"/>
              </p:ext>
            </p:extLst>
          </p:nvPr>
        </p:nvGraphicFramePr>
        <p:xfrm>
          <a:off x="0" y="964661"/>
          <a:ext cx="8767483" cy="5166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4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42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71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4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1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National Infrastructures for Research and Technology SA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GRNET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Greece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2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Athena Research &amp; Innovation Center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ATHENA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Greece	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3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The Cyprus Institute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CYI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Cyprus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4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University of Cyprus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UCY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Cyprus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5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5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Institute of Information and Communication Technologies</a:t>
                      </a: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IICT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Bulgaria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6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SRCE - University of Zagreb, University Computing Centre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SRCE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Croatia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7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Ruđer Bošković Institute 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RBI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Croatia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8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Governmental Agency for IT Development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KIFU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Hungary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9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University of Debrecen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UD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Hungary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10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National Institute for Research and Development</a:t>
                      </a: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 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ICI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Romania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11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Executive Agency for Higher Education, Research, Development and Innovation Funding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UEFISCDI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Romania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12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Academic and Research Network of Slovenia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ARNES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Slovenia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1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13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University of Maribor Library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UMUKM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Slovenia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14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Institute of Physics Belgrade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IPB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Serbia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15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University of Belgrade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UOB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Serbia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9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16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Albanian Academic Network - Interinstitutional ICT Research Centre</a:t>
                      </a: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 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RASH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Albania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4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17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University of Banja Luka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UNI BL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Bosnia-Herzegovina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18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Ss. Cyril and Methodius University in Skopje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UKIM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Northern</a:t>
                      </a:r>
                      <a:r>
                        <a:rPr lang="en-GB" sz="1400" baseline="0" dirty="0">
                          <a:solidFill>
                            <a:srgbClr val="193557"/>
                          </a:solidFill>
                          <a:effectLst/>
                        </a:rPr>
                        <a:t> Macedonia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19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93557"/>
                          </a:solidFill>
                          <a:effectLst/>
                        </a:rPr>
                        <a:t>University of Montenegro, Faculty of Electrical Engineering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UOM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Montenegro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2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20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Research and Educational Networking Association of Moldova 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RENAM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Republic of Moldova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21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Institute for Informatics and Automation of the Academy of Sciences  of Armenia 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IIAP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Armenia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22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Georgian Research and Educational Networking Association 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GRENA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93557"/>
                          </a:solidFill>
                          <a:effectLst/>
                        </a:rPr>
                        <a:t>Georgia</a:t>
                      </a:r>
                      <a:endParaRPr lang="el-GR" sz="1600" dirty="0">
                        <a:solidFill>
                          <a:srgbClr val="1935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8" t="16151" r="40719" b="12670"/>
          <a:stretch/>
        </p:blipFill>
        <p:spPr bwMode="auto">
          <a:xfrm>
            <a:off x="8175636" y="1042501"/>
            <a:ext cx="3854999" cy="49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 err="1" smtClean="0"/>
              <a:t>Servisi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otvorenu</a:t>
            </a:r>
            <a:r>
              <a:rPr lang="en-US" dirty="0" smtClean="0"/>
              <a:t> </a:t>
            </a:r>
            <a:r>
              <a:rPr lang="en-US" dirty="0" err="1" smtClean="0"/>
              <a:t>nauku</a:t>
            </a:r>
            <a:r>
              <a:rPr lang="en-US" dirty="0" smtClean="0"/>
              <a:t> u </a:t>
            </a:r>
            <a:r>
              <a:rPr lang="en-US" dirty="0" err="1" smtClean="0"/>
              <a:t>Jugoistočnoj</a:t>
            </a:r>
            <a:r>
              <a:rPr lang="en-US" dirty="0" smtClean="0"/>
              <a:t> </a:t>
            </a:r>
            <a:r>
              <a:rPr lang="en-US" dirty="0" err="1" smtClean="0"/>
              <a:t>Evropi</a:t>
            </a:r>
            <a:r>
              <a:rPr lang="en-US" dirty="0" smtClean="0"/>
              <a:t>, e-Beograd, 22. </a:t>
            </a:r>
            <a:r>
              <a:rPr lang="en-US" dirty="0" err="1" smtClean="0"/>
              <a:t>april</a:t>
            </a:r>
            <a:r>
              <a:rPr lang="en-US" dirty="0" smtClean="0"/>
              <a:t> 2021.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B48662E-B7C1-4367-B2B3-E2C775D01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35" y="-9968"/>
            <a:ext cx="1238866" cy="9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0169" y="501443"/>
            <a:ext cx="9968522" cy="5860650"/>
            <a:chOff x="570169" y="115277"/>
            <a:chExt cx="9968522" cy="5860650"/>
          </a:xfrm>
        </p:grpSpPr>
        <p:graphicFrame>
          <p:nvGraphicFramePr>
            <p:cNvPr id="8" name="Diagram 9">
              <a:extLst>
                <a:ext uri="{FF2B5EF4-FFF2-40B4-BE49-F238E27FC236}">
                  <a16:creationId xmlns="" xmlns:a16="http://schemas.microsoft.com/office/drawing/2014/main" id="{C1B62811-D3A3-4103-B1A9-21E49F581D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93706009"/>
                </p:ext>
              </p:extLst>
            </p:nvPr>
          </p:nvGraphicFramePr>
          <p:xfrm>
            <a:off x="570169" y="115277"/>
            <a:ext cx="9968522" cy="58606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9" name="Graphic 7" descr="Handshake">
              <a:extLst>
                <a:ext uri="{FF2B5EF4-FFF2-40B4-BE49-F238E27FC236}">
                  <a16:creationId xmlns="" xmlns:a16="http://schemas.microsoft.com/office/drawing/2014/main" id="{A5E87743-3A26-4D2A-BEC9-A565248C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96914" y="1357749"/>
              <a:ext cx="914400" cy="914400"/>
            </a:xfrm>
            <a:prstGeom prst="rect">
              <a:avLst/>
            </a:prstGeom>
          </p:spPr>
        </p:pic>
        <p:pic>
          <p:nvPicPr>
            <p:cNvPr id="10" name="Graphic 232" descr="Cloud">
              <a:extLst>
                <a:ext uri="{FF2B5EF4-FFF2-40B4-BE49-F238E27FC236}">
                  <a16:creationId xmlns="" xmlns:a16="http://schemas.microsoft.com/office/drawing/2014/main" id="{C75B92CA-5353-4E8E-9A37-5555CC4D5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69159" y="1289364"/>
              <a:ext cx="914400" cy="914400"/>
            </a:xfrm>
            <a:prstGeom prst="rect">
              <a:avLst/>
            </a:prstGeom>
          </p:spPr>
        </p:pic>
        <p:pic>
          <p:nvPicPr>
            <p:cNvPr id="11" name="Graphic 234" descr="Users">
              <a:extLst>
                <a:ext uri="{FF2B5EF4-FFF2-40B4-BE49-F238E27FC236}">
                  <a16:creationId xmlns="" xmlns:a16="http://schemas.microsoft.com/office/drawing/2014/main" id="{4369B65F-5BB0-4AFB-BE33-4B3B0511E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9413" y="1317072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 err="1" smtClean="0"/>
              <a:t>Servisi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otvorenu</a:t>
            </a:r>
            <a:r>
              <a:rPr lang="en-US" dirty="0" smtClean="0"/>
              <a:t> </a:t>
            </a:r>
            <a:r>
              <a:rPr lang="en-US" dirty="0" err="1" smtClean="0"/>
              <a:t>nauku</a:t>
            </a:r>
            <a:r>
              <a:rPr lang="en-US" dirty="0" smtClean="0"/>
              <a:t> u </a:t>
            </a:r>
            <a:r>
              <a:rPr lang="en-US" dirty="0" err="1" smtClean="0"/>
              <a:t>Jugoistočnoj</a:t>
            </a:r>
            <a:r>
              <a:rPr lang="en-US" dirty="0" smtClean="0"/>
              <a:t> </a:t>
            </a:r>
            <a:r>
              <a:rPr lang="en-US" dirty="0" err="1" smtClean="0"/>
              <a:t>Evropi</a:t>
            </a:r>
            <a:r>
              <a:rPr lang="en-US" dirty="0" smtClean="0"/>
              <a:t>, e-Beograd, 22. </a:t>
            </a:r>
            <a:r>
              <a:rPr lang="en-US" dirty="0" err="1" smtClean="0"/>
              <a:t>april</a:t>
            </a:r>
            <a:r>
              <a:rPr lang="en-US" dirty="0" smtClean="0"/>
              <a:t> 2021.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A5B56B8-0024-4D64-8B21-1A58C4F242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35" y="-9968"/>
            <a:ext cx="1238866" cy="9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Konkretne ponude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NI4OS servisi/resursi za i</a:t>
            </a:r>
            <a:r>
              <a:rPr lang="en-GB" dirty="0" err="1" smtClean="0"/>
              <a:t>stra</a:t>
            </a:r>
            <a:r>
              <a:rPr lang="sr-Latn-RS" dirty="0" err="1" smtClean="0"/>
              <a:t>živače</a:t>
            </a:r>
            <a:r>
              <a:rPr lang="sr-Latn-RS" dirty="0"/>
              <a:t> </a:t>
            </a:r>
            <a:r>
              <a:rPr lang="sr-Latn-RS" dirty="0" smtClean="0"/>
              <a:t>– na </a:t>
            </a:r>
            <a:r>
              <a:rPr lang="sr-Latn-RS" dirty="0" smtClean="0">
                <a:hlinkClick r:id="rId2"/>
              </a:rPr>
              <a:t>https</a:t>
            </a:r>
            <a:r>
              <a:rPr lang="sr-Latn-RS" dirty="0">
                <a:hlinkClick r:id="rId2"/>
              </a:rPr>
              <a:t>://agora.ni4os.eu</a:t>
            </a:r>
            <a:r>
              <a:rPr lang="sr-Latn-RS" dirty="0" smtClean="0">
                <a:hlinkClick r:id="rId2"/>
              </a:rPr>
              <a:t>/</a:t>
            </a:r>
            <a:endParaRPr lang="sr-Latn-RS" dirty="0" smtClean="0"/>
          </a:p>
          <a:p>
            <a:pPr lvl="1"/>
            <a:r>
              <a:rPr lang="sr-Latn-RS" dirty="0" smtClean="0"/>
              <a:t>28 </a:t>
            </a:r>
            <a:r>
              <a:rPr lang="sr-Latn-RS" dirty="0" err="1"/>
              <a:t>repozitorujuma</a:t>
            </a:r>
            <a:r>
              <a:rPr lang="sr-Latn-RS" dirty="0"/>
              <a:t> (neki su </a:t>
            </a:r>
            <a:r>
              <a:rPr lang="sr-Latn-RS" dirty="0" smtClean="0"/>
              <a:t>specijalizovani)</a:t>
            </a:r>
          </a:p>
          <a:p>
            <a:pPr lvl="1"/>
            <a:r>
              <a:rPr lang="sr-Latn-RS" dirty="0" smtClean="0"/>
              <a:t>18 </a:t>
            </a:r>
            <a:r>
              <a:rPr lang="sr-Latn-RS" dirty="0"/>
              <a:t>tematskih </a:t>
            </a:r>
            <a:r>
              <a:rPr lang="sr-Latn-RS" dirty="0" smtClean="0"/>
              <a:t>servisa</a:t>
            </a:r>
          </a:p>
          <a:p>
            <a:pPr lvl="1"/>
            <a:r>
              <a:rPr lang="sr-Latn-RS" dirty="0" smtClean="0"/>
              <a:t>16 generičkih</a:t>
            </a:r>
            <a:r>
              <a:rPr lang="sr-Latn-RS" dirty="0"/>
              <a:t> servisa</a:t>
            </a:r>
          </a:p>
          <a:p>
            <a:r>
              <a:rPr lang="sr-Latn-RS" dirty="0" smtClean="0"/>
              <a:t>Pristup generičkim resursima, npr. NI4OS COVID-19 </a:t>
            </a:r>
            <a:r>
              <a:rPr lang="sr-Latn-RS" i="1" dirty="0" err="1" smtClean="0"/>
              <a:t>fast</a:t>
            </a:r>
            <a:r>
              <a:rPr lang="sr-Latn-RS" i="1" dirty="0" smtClean="0"/>
              <a:t> </a:t>
            </a:r>
            <a:r>
              <a:rPr lang="sr-Latn-RS" i="1" dirty="0" err="1" smtClean="0"/>
              <a:t>track</a:t>
            </a:r>
            <a:endParaRPr lang="sr-Latn-RS" i="1" dirty="0" smtClean="0"/>
          </a:p>
          <a:p>
            <a:pPr lvl="0"/>
            <a:r>
              <a:rPr lang="sr-Latn-RS" dirty="0"/>
              <a:t>Katalog globalnih servisa (WP4) –</a:t>
            </a:r>
            <a:r>
              <a:rPr lang="sr-Latn-RS" dirty="0" smtClean="0"/>
              <a:t> </a:t>
            </a:r>
            <a:r>
              <a:rPr lang="en-US" dirty="0"/>
              <a:t>139 </a:t>
            </a:r>
            <a:r>
              <a:rPr lang="sr-Latn-RS" dirty="0" smtClean="0"/>
              <a:t>alata </a:t>
            </a:r>
            <a:r>
              <a:rPr lang="sr-Latn-RS" dirty="0">
                <a:hlinkClick r:id="rId3"/>
              </a:rPr>
              <a:t>https://</a:t>
            </a:r>
            <a:r>
              <a:rPr lang="sr-Latn-RS" dirty="0" smtClean="0">
                <a:hlinkClick r:id="rId3"/>
              </a:rPr>
              <a:t>docs.google.com/spreadsheets/d/1Sk8YmcUbxoMDelcyEKyXGPxDG61zEmDc</a:t>
            </a:r>
            <a:r>
              <a:rPr lang="sr-Latn-RS" dirty="0"/>
              <a:t>, </a:t>
            </a:r>
            <a:r>
              <a:rPr lang="sr-Latn-RS" dirty="0">
                <a:hlinkClick r:id="rId4"/>
              </a:rPr>
              <a:t>https://zenodo.org/record/3820880#.</a:t>
            </a:r>
            <a:r>
              <a:rPr lang="sr-Latn-RS" dirty="0" smtClean="0">
                <a:hlinkClick r:id="rId4"/>
              </a:rPr>
              <a:t>YIBfYD-xVQI</a:t>
            </a:r>
            <a:endParaRPr lang="sr-Latn-RS" dirty="0" smtClean="0"/>
          </a:p>
          <a:p>
            <a:r>
              <a:rPr lang="sr-Latn-RS" dirty="0" smtClean="0"/>
              <a:t>Treninzi </a:t>
            </a:r>
            <a:r>
              <a:rPr lang="sr-Latn-RS" dirty="0"/>
              <a:t>–</a:t>
            </a:r>
            <a:r>
              <a:rPr lang="sr-Latn-RS" dirty="0" smtClean="0"/>
              <a:t> najave na sajtu, pozivi nacionalnoj zajednici, materijali sa treninga na </a:t>
            </a:r>
            <a:r>
              <a:rPr lang="sr-Latn-RS" dirty="0" smtClean="0">
                <a:hlinkClick r:id="rId5"/>
              </a:rPr>
              <a:t>https</a:t>
            </a:r>
            <a:r>
              <a:rPr lang="sr-Latn-RS" dirty="0">
                <a:hlinkClick r:id="rId5"/>
              </a:rPr>
              <a:t>://training.ni4os.eu</a:t>
            </a:r>
            <a:r>
              <a:rPr lang="sr-Latn-RS" dirty="0" smtClean="0">
                <a:hlinkClick r:id="rId5"/>
              </a:rPr>
              <a:t>/</a:t>
            </a:r>
            <a:endParaRPr lang="sr-Latn-RS" dirty="0" smtClean="0"/>
          </a:p>
          <a:p>
            <a:r>
              <a:rPr lang="sr-Latn-RS" dirty="0" smtClean="0"/>
              <a:t>NI4OS alati za istraživače (LCT, </a:t>
            </a:r>
            <a:r>
              <a:rPr lang="sr-Latn-RS" dirty="0" err="1" smtClean="0"/>
              <a:t>RoLECT</a:t>
            </a:r>
            <a:r>
              <a:rPr lang="sr-Latn-RS" dirty="0" smtClean="0"/>
              <a:t>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 err="1" smtClean="0"/>
              <a:t>Servisi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otvorenu</a:t>
            </a:r>
            <a:r>
              <a:rPr lang="en-US" dirty="0" smtClean="0"/>
              <a:t> </a:t>
            </a:r>
            <a:r>
              <a:rPr lang="en-US" dirty="0" err="1" smtClean="0"/>
              <a:t>nauku</a:t>
            </a:r>
            <a:r>
              <a:rPr lang="en-US" dirty="0" smtClean="0"/>
              <a:t> u </a:t>
            </a:r>
            <a:r>
              <a:rPr lang="en-US" dirty="0" err="1" smtClean="0"/>
              <a:t>Jugoistočnoj</a:t>
            </a:r>
            <a:r>
              <a:rPr lang="en-US" dirty="0" smtClean="0"/>
              <a:t> </a:t>
            </a:r>
            <a:r>
              <a:rPr lang="en-US" dirty="0" err="1" smtClean="0"/>
              <a:t>Evropi</a:t>
            </a:r>
            <a:r>
              <a:rPr lang="en-US" dirty="0" smtClean="0"/>
              <a:t>, e-Beograd, 22. </a:t>
            </a:r>
            <a:r>
              <a:rPr lang="en-US" dirty="0" err="1" smtClean="0"/>
              <a:t>april</a:t>
            </a:r>
            <a:r>
              <a:rPr lang="en-US" dirty="0" smtClean="0"/>
              <a:t>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 candidate thematic services: </a:t>
            </a:r>
            <a:r>
              <a:rPr lang="en-US" dirty="0" smtClean="0"/>
              <a:t>examples</a:t>
            </a:r>
            <a:r>
              <a:rPr lang="sr-Latn-RS" dirty="0" smtClean="0"/>
              <a:t> </a:t>
            </a:r>
            <a:br>
              <a:rPr lang="sr-Latn-RS" dirty="0" smtClean="0"/>
            </a:br>
            <a:r>
              <a:rPr lang="en-US" dirty="0" smtClean="0"/>
              <a:t>(life sciences, digital cultural heritage, climate)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8530646" y="999188"/>
            <a:ext cx="3409123" cy="247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  <a:normAutofit/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u="sng" dirty="0">
                <a:solidFill>
                  <a:srgbClr val="19355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Live Access Server</a:t>
            </a:r>
          </a:p>
          <a:p>
            <a:pPr marL="0" indent="0">
              <a:buNone/>
            </a:pPr>
            <a:endParaRPr lang="en-GB" sz="2000" dirty="0">
              <a:solidFill>
                <a:srgbClr val="193557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193557"/>
                </a:solidFill>
                <a:ea typeface="Arial Unicode MS"/>
                <a:cs typeface="Arial Unicode MS"/>
              </a:rPr>
              <a:t>A web server providing flexible access to geo-referenced scientific data, offering visualization &amp; post-processing capabilities for climate data</a:t>
            </a:r>
            <a:endParaRPr lang="en-US" sz="2000" dirty="0">
              <a:solidFill>
                <a:srgbClr val="193557"/>
              </a:solidFill>
              <a:ea typeface="Arial Unicode MS"/>
              <a:cs typeface="Arial Unicode MS"/>
            </a:endParaRPr>
          </a:p>
          <a:p>
            <a:pPr marL="0" indent="0">
              <a:buNone/>
            </a:pPr>
            <a:endParaRPr lang="en-GB" sz="2000" b="1" dirty="0">
              <a:solidFill>
                <a:srgbClr val="193557"/>
              </a:solidFill>
              <a:cs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"/>
          <a:stretch/>
        </p:blipFill>
        <p:spPr>
          <a:xfrm>
            <a:off x="8652008" y="3315183"/>
            <a:ext cx="3323398" cy="207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061182" y="991985"/>
            <a:ext cx="4044999" cy="249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900" b="0" u="sng" kern="0">
                <a:solidFill>
                  <a:srgbClr val="19355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DCH Clowder</a:t>
            </a:r>
            <a:endParaRPr lang="en-GB" sz="1900" b="0" u="sng" kern="0" dirty="0">
              <a:solidFill>
                <a:srgbClr val="193557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GB" sz="1900" b="0" kern="0" dirty="0">
              <a:solidFill>
                <a:srgbClr val="193557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GB" sz="2000" b="0" kern="0" dirty="0">
                <a:solidFill>
                  <a:srgbClr val="19355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Digital Culture Heritage repository which also offers integrated interactive visualization tools</a:t>
            </a:r>
          </a:p>
          <a:p>
            <a:pPr marL="0" indent="0">
              <a:buFont typeface="Wingdings" pitchFamily="2" charset="2"/>
              <a:buNone/>
            </a:pPr>
            <a:endParaRPr lang="en-US" sz="1900" b="0" kern="0" dirty="0">
              <a:solidFill>
                <a:srgbClr val="193557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95D7215-4AF5-463D-844F-B01D4D3DE8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37" r="1713"/>
          <a:stretch/>
        </p:blipFill>
        <p:spPr>
          <a:xfrm>
            <a:off x="4061181" y="3198342"/>
            <a:ext cx="4044999" cy="2065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9" y="2711303"/>
            <a:ext cx="2688682" cy="3649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1006628"/>
            <a:ext cx="3800475" cy="176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rtlCol="0" anchor="t" anchorCtr="0" compatLnSpc="1">
            <a:prstTxWarp prst="textNoShape">
              <a:avLst/>
            </a:prstTxWarp>
            <a:normAutofit/>
          </a:bodyPr>
          <a:lstStyle>
            <a:lvl1pPr marL="358775" indent="-358775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6975" indent="-238125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74813" indent="-238125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875BF"/>
              </a:buClr>
              <a:buSzPct val="70000"/>
              <a:buFont typeface="Wingdings" panose="05000000000000000000" pitchFamily="2" charset="2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5825" indent="-239713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875BF"/>
              </a:buClr>
              <a:buSzPct val="70000"/>
              <a:buFont typeface="Wingdings" panose="05000000000000000000" pitchFamily="2" charset="2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13025" indent="-239713" algn="l" defTabSz="95885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0225" indent="-239713" algn="l" defTabSz="95885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425" indent="-239713" algn="l" defTabSz="95885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4625" indent="-239713" algn="l" defTabSz="95885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000" u="sng" dirty="0">
                <a:solidFill>
                  <a:srgbClr val="193557"/>
                </a:solidFill>
                <a:ea typeface="Arial Unicode MS"/>
                <a:cs typeface="Arial Unicode MS"/>
              </a:rPr>
              <a:t>ChemBioServer</a:t>
            </a:r>
          </a:p>
          <a:p>
            <a:pPr marL="0" lvl="1" indent="0"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GB" dirty="0">
              <a:solidFill>
                <a:srgbClr val="193557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indent="0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dirty="0">
                <a:solidFill>
                  <a:srgbClr val="19355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Service for filtering, clustering and visualization of chemical compounds used in drug discovery</a:t>
            </a:r>
            <a:endParaRPr lang="en-US" dirty="0">
              <a:solidFill>
                <a:srgbClr val="193557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 err="1" smtClean="0"/>
              <a:t>Servisi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otvorenu</a:t>
            </a:r>
            <a:r>
              <a:rPr lang="en-US" dirty="0" smtClean="0"/>
              <a:t> </a:t>
            </a:r>
            <a:r>
              <a:rPr lang="en-US" dirty="0" err="1" smtClean="0"/>
              <a:t>nauku</a:t>
            </a:r>
            <a:r>
              <a:rPr lang="en-US" dirty="0" smtClean="0"/>
              <a:t> u </a:t>
            </a:r>
            <a:r>
              <a:rPr lang="en-US" dirty="0" err="1" smtClean="0"/>
              <a:t>Jugoistočnoj</a:t>
            </a:r>
            <a:r>
              <a:rPr lang="en-US" dirty="0" smtClean="0"/>
              <a:t> </a:t>
            </a:r>
            <a:r>
              <a:rPr lang="en-US" dirty="0" err="1" smtClean="0"/>
              <a:t>Evropi</a:t>
            </a:r>
            <a:r>
              <a:rPr lang="en-US" dirty="0" smtClean="0"/>
              <a:t>, e-Beograd, 22. </a:t>
            </a:r>
            <a:r>
              <a:rPr lang="en-US" dirty="0" err="1" smtClean="0"/>
              <a:t>april</a:t>
            </a:r>
            <a:r>
              <a:rPr lang="en-US" dirty="0" smtClean="0"/>
              <a:t> 2021.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2BF309E-42FA-4A6D-93A0-E31DB003B5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35" y="-9968"/>
            <a:ext cx="1238866" cy="9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Tools for data and service managers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F2066D-DE1E-404D-B04E-5A4DA5879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385" y="563186"/>
            <a:ext cx="3774581" cy="15681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15" y="1191960"/>
            <a:ext cx="5698550" cy="544291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400" dirty="0"/>
              <a:t>License Clearance </a:t>
            </a:r>
            <a:r>
              <a:rPr lang="en-GB" sz="2400" dirty="0" smtClean="0"/>
              <a:t>Tool</a:t>
            </a:r>
            <a:r>
              <a:rPr lang="sr-Latn-RS" sz="2400" dirty="0" smtClean="0"/>
              <a:t> </a:t>
            </a:r>
            <a:r>
              <a:rPr lang="sr-Latn-RS" sz="1700" dirty="0">
                <a:hlinkClick r:id="rId3"/>
              </a:rPr>
              <a:t>https://lct.ni4os.eu</a:t>
            </a:r>
            <a:r>
              <a:rPr lang="sr-Latn-RS" sz="1700" dirty="0" smtClean="0">
                <a:hlinkClick r:id="rId3"/>
              </a:rPr>
              <a:t>/</a:t>
            </a:r>
            <a:endParaRPr lang="sr-Latn-RS" sz="1700" dirty="0" smtClean="0"/>
          </a:p>
          <a:p>
            <a:pPr lvl="1"/>
            <a:r>
              <a:rPr lang="en-GB" sz="1800" dirty="0" smtClean="0"/>
              <a:t>Helps </a:t>
            </a:r>
            <a:r>
              <a:rPr lang="en-GB" sz="1800" dirty="0"/>
              <a:t>in resolving IPR issues and guides you through input licenses, output licenses, personal data, special limitations</a:t>
            </a:r>
          </a:p>
          <a:p>
            <a:pPr lvl="1"/>
            <a:r>
              <a:rPr lang="en-GB" sz="1800" dirty="0"/>
              <a:t>Two different workflows: resource-driven and license-driven</a:t>
            </a:r>
          </a:p>
          <a:p>
            <a:pPr lvl="1"/>
            <a:r>
              <a:rPr lang="en-GB" sz="1800" dirty="0"/>
              <a:t>Supports reproducibility of research</a:t>
            </a:r>
          </a:p>
          <a:p>
            <a:r>
              <a:rPr lang="en-GB" sz="2400" dirty="0"/>
              <a:t>Ro</a:t>
            </a:r>
            <a:r>
              <a:rPr lang="sr-Latn-RS" sz="2400" dirty="0"/>
              <a:t>LECT </a:t>
            </a:r>
            <a:r>
              <a:rPr lang="sr-Latn-RS" sz="1700" dirty="0">
                <a:hlinkClick r:id="rId4"/>
              </a:rPr>
              <a:t>https://rolect.ni4os.eu/</a:t>
            </a:r>
            <a:endParaRPr lang="en-GB" sz="2400" dirty="0"/>
          </a:p>
          <a:p>
            <a:pPr lvl="1"/>
            <a:r>
              <a:rPr lang="en-US" sz="1800" dirty="0"/>
              <a:t>Follows and supports the rules of </a:t>
            </a:r>
            <a:r>
              <a:rPr lang="sr-Latn-RS" sz="1800" dirty="0"/>
              <a:t>EOSC </a:t>
            </a:r>
            <a:r>
              <a:rPr lang="en-US" sz="1800" dirty="0" err="1"/>
              <a:t>RoP</a:t>
            </a:r>
            <a:endParaRPr lang="en-US" sz="1800" dirty="0">
              <a:cs typeface="Calibri"/>
            </a:endParaRPr>
          </a:p>
          <a:p>
            <a:pPr lvl="1"/>
            <a:r>
              <a:rPr lang="en-US" sz="1800" dirty="0"/>
              <a:t>Focuses on legal and ethical aspects of EOSC compliance</a:t>
            </a:r>
          </a:p>
          <a:p>
            <a:pPr lvl="1"/>
            <a:r>
              <a:rPr lang="en-US" sz="1800" dirty="0"/>
              <a:t>Covers an almost unexplored terrain between </a:t>
            </a:r>
            <a:r>
              <a:rPr lang="en-US" sz="1800" dirty="0" err="1"/>
              <a:t>FAIRness</a:t>
            </a:r>
            <a:r>
              <a:rPr lang="en-US" sz="1800" dirty="0"/>
              <a:t> of data and service descriptions</a:t>
            </a:r>
            <a:endParaRPr lang="sr-Latn-RS" sz="1800" dirty="0"/>
          </a:p>
          <a:p>
            <a:r>
              <a:rPr lang="en-GB" sz="2400" dirty="0" smtClean="0"/>
              <a:t>Repository </a:t>
            </a:r>
            <a:r>
              <a:rPr lang="en-GB" sz="2400" dirty="0"/>
              <a:t>Policy </a:t>
            </a:r>
            <a:r>
              <a:rPr lang="en-GB" sz="2400" dirty="0" smtClean="0"/>
              <a:t>Generator</a:t>
            </a:r>
            <a:r>
              <a:rPr lang="sr-Latn-RS" sz="2400" dirty="0" smtClean="0"/>
              <a:t> </a:t>
            </a:r>
            <a:r>
              <a:rPr lang="en-GB" sz="1700" dirty="0" smtClean="0">
                <a:hlinkClick r:id="rId5"/>
              </a:rPr>
              <a:t>https://</a:t>
            </a:r>
            <a:r>
              <a:rPr lang="sr-Latn-RS" sz="1700" dirty="0" err="1" smtClean="0">
                <a:hlinkClick r:id="rId5"/>
              </a:rPr>
              <a:t>repol</a:t>
            </a:r>
            <a:r>
              <a:rPr lang="en-GB" sz="1700" dirty="0" smtClean="0">
                <a:hlinkClick r:id="rId5"/>
              </a:rPr>
              <a:t>.ni4os.eu/</a:t>
            </a:r>
            <a:endParaRPr lang="en-GB" sz="2400" dirty="0">
              <a:cs typeface="Calibri"/>
            </a:endParaRPr>
          </a:p>
          <a:p>
            <a:pPr lvl="1"/>
            <a:r>
              <a:rPr lang="en-GB" sz="1800" dirty="0"/>
              <a:t>Creation of repository policy documents using </a:t>
            </a:r>
          </a:p>
          <a:p>
            <a:pPr lvl="2"/>
            <a:r>
              <a:rPr lang="en-GB" sz="1800" dirty="0"/>
              <a:t>Few mandatory inputs</a:t>
            </a:r>
          </a:p>
          <a:p>
            <a:pPr lvl="2"/>
            <a:r>
              <a:rPr lang="en-GB" sz="1800" dirty="0"/>
              <a:t>Explained choices</a:t>
            </a:r>
          </a:p>
          <a:p>
            <a:pPr lvl="2"/>
            <a:r>
              <a:rPr lang="en-GB" sz="1800" dirty="0"/>
              <a:t>Related options</a:t>
            </a:r>
          </a:p>
          <a:p>
            <a:pPr lvl="2"/>
            <a:r>
              <a:rPr lang="en-GB" sz="1800" dirty="0"/>
              <a:t>Carefully redacted </a:t>
            </a:r>
            <a:r>
              <a:rPr lang="en-GB" sz="1800" dirty="0" smtClean="0"/>
              <a:t>templates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6" t="12535"/>
          <a:stretch/>
        </p:blipFill>
        <p:spPr bwMode="auto">
          <a:xfrm>
            <a:off x="6021857" y="1689575"/>
            <a:ext cx="2783432" cy="4945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t="8814" b="11269"/>
          <a:stretch/>
        </p:blipFill>
        <p:spPr bwMode="auto">
          <a:xfrm>
            <a:off x="6696313" y="1849243"/>
            <a:ext cx="2779830" cy="5008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8" t="19152" r="2287" b="15473"/>
          <a:stretch/>
        </p:blipFill>
        <p:spPr bwMode="auto">
          <a:xfrm>
            <a:off x="7612175" y="1726519"/>
            <a:ext cx="2755315" cy="2460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4" t="13854" b="17733"/>
          <a:stretch/>
        </p:blipFill>
        <p:spPr bwMode="auto">
          <a:xfrm>
            <a:off x="7976933" y="3109831"/>
            <a:ext cx="2763330" cy="3748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7" t="11506" r="9258" b="10055"/>
          <a:stretch/>
        </p:blipFill>
        <p:spPr bwMode="auto">
          <a:xfrm>
            <a:off x="9655332" y="1134218"/>
            <a:ext cx="2402210" cy="5032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1" t="18431" r="4246" b="34914"/>
          <a:stretch/>
        </p:blipFill>
        <p:spPr bwMode="auto">
          <a:xfrm>
            <a:off x="10003294" y="5406768"/>
            <a:ext cx="2188706" cy="1451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5ABCEF8E-3D82-43B5-BA68-32A581EF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 err="1" smtClean="0"/>
              <a:t>Servisi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otvorenu</a:t>
            </a:r>
            <a:r>
              <a:rPr lang="en-US" dirty="0" smtClean="0"/>
              <a:t> </a:t>
            </a:r>
            <a:r>
              <a:rPr lang="en-US" dirty="0" err="1" smtClean="0"/>
              <a:t>nauku</a:t>
            </a:r>
            <a:r>
              <a:rPr lang="en-US" dirty="0" smtClean="0"/>
              <a:t> u </a:t>
            </a:r>
            <a:r>
              <a:rPr lang="en-US" dirty="0" err="1" smtClean="0"/>
              <a:t>Jugoistočnoj</a:t>
            </a:r>
            <a:r>
              <a:rPr lang="en-US" dirty="0" smtClean="0"/>
              <a:t> </a:t>
            </a:r>
            <a:r>
              <a:rPr lang="en-US" dirty="0" err="1" smtClean="0"/>
              <a:t>Evropi</a:t>
            </a:r>
            <a:r>
              <a:rPr lang="en-US" dirty="0" smtClean="0"/>
              <a:t>, e-Beograd, 22. </a:t>
            </a:r>
            <a:r>
              <a:rPr lang="en-US" dirty="0" err="1" smtClean="0"/>
              <a:t>april</a:t>
            </a:r>
            <a:r>
              <a:rPr lang="en-US" dirty="0" smtClean="0"/>
              <a:t> 2021.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="" xmlns:a16="http://schemas.microsoft.com/office/drawing/2014/main" id="{AF82515B-AC67-4915-B856-6B8D849F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4284" y="6356350"/>
            <a:ext cx="979516" cy="365125"/>
          </a:xfrm>
        </p:spPr>
        <p:txBody>
          <a:bodyPr/>
          <a:lstStyle/>
          <a:p>
            <a:fld id="{E8321681-3B98-44C9-B431-7E0EFD004BBE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CA2F5D-74FF-4470-8399-1048AB4D3277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9043216" y="1185834"/>
            <a:ext cx="6858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210B3D9-B5CE-40B1-BC47-FE732E2CDB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0807" y="691111"/>
            <a:ext cx="327883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 err="1" smtClean="0"/>
              <a:t>Servisi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otvorenu</a:t>
            </a:r>
            <a:r>
              <a:rPr lang="en-US" dirty="0" smtClean="0"/>
              <a:t> </a:t>
            </a:r>
            <a:r>
              <a:rPr lang="en-US" dirty="0" err="1" smtClean="0"/>
              <a:t>nauku</a:t>
            </a:r>
            <a:r>
              <a:rPr lang="en-US" dirty="0" smtClean="0"/>
              <a:t> u </a:t>
            </a:r>
            <a:r>
              <a:rPr lang="en-US" dirty="0" err="1" smtClean="0"/>
              <a:t>Jugoistočnoj</a:t>
            </a:r>
            <a:r>
              <a:rPr lang="en-US" dirty="0" smtClean="0"/>
              <a:t> </a:t>
            </a:r>
            <a:r>
              <a:rPr lang="en-US" dirty="0" err="1" smtClean="0"/>
              <a:t>Evropi</a:t>
            </a:r>
            <a:r>
              <a:rPr lang="en-US" dirty="0" smtClean="0"/>
              <a:t>, e-Beograd, 22. </a:t>
            </a:r>
            <a:r>
              <a:rPr lang="en-US" dirty="0" err="1" smtClean="0"/>
              <a:t>april</a:t>
            </a:r>
            <a:r>
              <a:rPr lang="en-US" dirty="0" smtClean="0"/>
              <a:t> 2021.</a:t>
            </a:r>
            <a:endParaRPr lang="en-US" dirty="0"/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xmlns="" id="{80A3C654-DB24-493A-A23A-A38826AFBD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41" y="5583541"/>
            <a:ext cx="369424" cy="3651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959192" y="5403721"/>
            <a:ext cx="8273616" cy="6774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2400" dirty="0">
                <a:hlinkClick r:id="rId5"/>
              </a:rPr>
              <a:t>NI4OS_eu</a:t>
            </a:r>
            <a:r>
              <a:rPr lang="de-DE" sz="2400" dirty="0"/>
              <a:t>		</a:t>
            </a:r>
            <a:r>
              <a:rPr lang="de-DE" sz="2400" dirty="0">
                <a:hlinkClick r:id="rId6"/>
              </a:rPr>
              <a:t>NI4OS</a:t>
            </a:r>
            <a:r>
              <a:rPr lang="de-DE" sz="2400" dirty="0"/>
              <a:t>		ni4os.eu  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D33D00-3B8E-45ED-8407-7E3326865F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92" y="1389459"/>
            <a:ext cx="8273616" cy="4030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4F8A57-9AB5-4A0C-8C5F-419ED8868A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50" y="5537365"/>
            <a:ext cx="485347" cy="481479"/>
          </a:xfrm>
          <a:prstGeom prst="rect">
            <a:avLst/>
          </a:prstGeom>
        </p:spPr>
      </p:pic>
      <p:pic>
        <p:nvPicPr>
          <p:cNvPr id="14" name="Picture 13">
            <a:hlinkClick r:id="rId5"/>
            <a:extLst>
              <a:ext uri="{FF2B5EF4-FFF2-40B4-BE49-F238E27FC236}">
                <a16:creationId xmlns:a16="http://schemas.microsoft.com/office/drawing/2014/main" xmlns="" id="{4BCC7382-79BE-4769-9451-27FEEDBF6C6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99" y="5591635"/>
            <a:ext cx="369424" cy="3651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CBFB3C-76F8-4BC0-8024-3C4272E542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35" y="-9968"/>
            <a:ext cx="1238866" cy="9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700</Words>
  <Application>Microsoft Office PowerPoint</Application>
  <PresentationFormat>Custom</PresentationFormat>
  <Paragraphs>170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National Initiatives for Open Science in Europe</vt:lpstr>
      <vt:lpstr>Project administrative summary</vt:lpstr>
      <vt:lpstr>Partnership building blocks</vt:lpstr>
      <vt:lpstr>Partnership</vt:lpstr>
      <vt:lpstr>Mission</vt:lpstr>
      <vt:lpstr>Konkretne ponude</vt:lpstr>
      <vt:lpstr>EOSC candidate thematic services: examples  (life sciences, digital cultural heritage, climate)</vt:lpstr>
      <vt:lpstr>Tools for data and service managers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Athanasaki</dc:creator>
  <cp:lastModifiedBy>Branko Marović</cp:lastModifiedBy>
  <cp:revision>243</cp:revision>
  <dcterms:created xsi:type="dcterms:W3CDTF">2019-09-25T09:37:53Z</dcterms:created>
  <dcterms:modified xsi:type="dcterms:W3CDTF">2021-04-22T09:24:31Z</dcterms:modified>
</cp:coreProperties>
</file>