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68" r:id="rId2"/>
    <p:sldId id="292" r:id="rId3"/>
    <p:sldId id="297" r:id="rId4"/>
    <p:sldId id="298" r:id="rId5"/>
    <p:sldId id="299" r:id="rId6"/>
    <p:sldId id="300" r:id="rId7"/>
    <p:sldId id="301" r:id="rId8"/>
    <p:sldId id="303" r:id="rId9"/>
    <p:sldId id="308" r:id="rId10"/>
    <p:sldId id="313" r:id="rId11"/>
    <p:sldId id="307" r:id="rId12"/>
    <p:sldId id="309" r:id="rId13"/>
    <p:sldId id="310" r:id="rId14"/>
    <p:sldId id="311" r:id="rId15"/>
    <p:sldId id="312" r:id="rId16"/>
    <p:sldId id="305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2EB"/>
    <a:srgbClr val="6A6D76"/>
    <a:srgbClr val="93C3E8"/>
    <a:srgbClr val="1D2F45"/>
    <a:srgbClr val="26377F"/>
    <a:srgbClr val="F7A506"/>
    <a:srgbClr val="E2E4EA"/>
    <a:srgbClr val="E75217"/>
    <a:srgbClr val="B5892D"/>
    <a:srgbClr val="75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2"/>
    <p:restoredTop sz="86340" autoAdjust="0"/>
  </p:normalViewPr>
  <p:slideViewPr>
    <p:cSldViewPr>
      <p:cViewPr>
        <p:scale>
          <a:sx n="100" d="100"/>
          <a:sy n="100" d="100"/>
        </p:scale>
        <p:origin x="143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33FCA-2359-4D37-B30A-8EB7DD86FF7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C8608-010A-4277-B986-502036D41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18/10/2018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start in Europe and then zoom</a:t>
            </a:r>
            <a:r>
              <a:rPr lang="en-US" baseline="0" dirty="0"/>
              <a:t> in on Social Sciences and on Serbia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590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took a long road </a:t>
            </a:r>
            <a:r>
              <a:rPr lang="mr-IN" dirty="0"/>
              <a:t>–</a:t>
            </a:r>
            <a:r>
              <a:rPr lang="en-US" dirty="0"/>
              <a:t> but needed this to</a:t>
            </a:r>
            <a:r>
              <a:rPr lang="en-US" baseline="0" dirty="0"/>
              <a:t> get prepared and build on basic infrastructures.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963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Get Researchers involved. </a:t>
            </a:r>
            <a:endParaRPr lang="nb-NO" dirty="0"/>
          </a:p>
          <a:p>
            <a:r>
              <a:rPr dirty="0"/>
              <a:t>Do realise that Data Support, providing Tools &amp;Services, Catalogues and Training requires expertise and capacity to keep doing this work.</a:t>
            </a:r>
            <a:endParaRPr lang="nb-NO" dirty="0"/>
          </a:p>
          <a:p>
            <a:r>
              <a:rPr lang="nb-NO" dirty="0"/>
              <a:t>If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</a:t>
            </a:r>
            <a:r>
              <a:rPr lang="nb-NO" dirty="0" err="1"/>
              <a:t>join</a:t>
            </a:r>
            <a:r>
              <a:rPr lang="nb-NO" dirty="0"/>
              <a:t> </a:t>
            </a:r>
            <a:r>
              <a:rPr lang="nb-NO" dirty="0" err="1"/>
              <a:t>developments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</a:t>
            </a:r>
            <a:r>
              <a:rPr lang="nb-NO" baseline="0" dirty="0" err="1"/>
              <a:t>infrastructures</a:t>
            </a:r>
            <a:r>
              <a:rPr lang="nb-NO" baseline="0" dirty="0"/>
              <a:t> in Europe, </a:t>
            </a:r>
            <a:r>
              <a:rPr lang="nb-NO" baseline="0" dirty="0" err="1"/>
              <a:t>we</a:t>
            </a:r>
            <a:r>
              <a:rPr lang="nb-NO" baseline="0" dirty="0"/>
              <a:t> have to </a:t>
            </a:r>
            <a:r>
              <a:rPr lang="nb-NO" baseline="0" dirty="0" err="1"/>
              <a:t>organise</a:t>
            </a:r>
            <a:r>
              <a:rPr lang="nb-NO" baseline="0" dirty="0"/>
              <a:t> </a:t>
            </a:r>
            <a:r>
              <a:rPr lang="nb-NO" baseline="0" dirty="0" err="1"/>
              <a:t>ourselves</a:t>
            </a:r>
            <a:r>
              <a:rPr lang="nb-NO" baseline="0" dirty="0"/>
              <a:t>: </a:t>
            </a:r>
            <a:r>
              <a:rPr lang="nb-NO" baseline="0" dirty="0" err="1"/>
              <a:t>membership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CESSDA </a:t>
            </a:r>
            <a:r>
              <a:rPr lang="nb-NO" baseline="0" dirty="0" err="1"/>
              <a:t>connects</a:t>
            </a:r>
            <a:r>
              <a:rPr lang="nb-NO" baseline="0" dirty="0"/>
              <a:t> to SSHOC and EOSC.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07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ESFRI to canalise and combine initiatives - 2018 Roadmap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40+ </a:t>
            </a:r>
            <a:r>
              <a:rPr lang="nb-NO" dirty="0" err="1"/>
              <a:t>infrastructures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4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and desire to integrate and combine infrastructures </a:t>
            </a:r>
            <a:r>
              <a:rPr lang="mr-IN" dirty="0"/>
              <a:t>–</a:t>
            </a:r>
            <a:r>
              <a:rPr lang="en-US" dirty="0"/>
              <a:t> more orientation towards the 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45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Implies coordination among European, national and institutional Research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98949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There was an EOSC-call for ESFRI’s to cluster.</a:t>
            </a:r>
          </a:p>
          <a:p>
            <a:r>
              <a:rPr dirty="0"/>
              <a:t>So we did with all SSH ESFRI’s and additional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199915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Elements of SSHOC:  innovate, bringing </a:t>
            </a:r>
            <a:r>
              <a:rPr lang="nb-NO" dirty="0"/>
              <a:t>Tools</a:t>
            </a:r>
            <a:r>
              <a:rPr lang="nb-NO" baseline="0" dirty="0"/>
              <a:t> &amp; Services</a:t>
            </a:r>
            <a:r>
              <a:rPr dirty="0"/>
              <a:t> to the market, create this market place</a:t>
            </a:r>
            <a:r>
              <a:rPr lang="nb-NO" dirty="0"/>
              <a:t> (DARIAH has </a:t>
            </a:r>
            <a:r>
              <a:rPr lang="nb-NO" dirty="0" err="1"/>
              <a:t>already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)</a:t>
            </a:r>
            <a:endParaRPr dirty="0"/>
          </a:p>
          <a:p>
            <a:r>
              <a:rPr dirty="0"/>
              <a:t>Human factor: training - and bring the researchers in (on two topics) </a:t>
            </a:r>
          </a:p>
        </p:txBody>
      </p:sp>
    </p:spTree>
    <p:extLst>
      <p:ext uri="{BB962C8B-B14F-4D97-AF65-F5344CB8AC3E}">
        <p14:creationId xmlns:p14="http://schemas.microsoft.com/office/powerpoint/2010/main" val="77144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 err="1"/>
              <a:t>Realise</a:t>
            </a:r>
            <a:r>
              <a:rPr lang="nb-NO" dirty="0"/>
              <a:t> a </a:t>
            </a:r>
            <a:r>
              <a:rPr lang="nb-NO" dirty="0" err="1"/>
              <a:t>distributed</a:t>
            </a:r>
            <a:r>
              <a:rPr lang="nb-NO" dirty="0"/>
              <a:t> Research </a:t>
            </a:r>
            <a:r>
              <a:rPr lang="nb-NO" dirty="0" err="1"/>
              <a:t>Infrastructure</a:t>
            </a:r>
            <a:r>
              <a:rPr lang="nb-NO" dirty="0"/>
              <a:t> AND </a:t>
            </a:r>
            <a:r>
              <a:rPr lang="nb-NO" dirty="0" err="1"/>
              <a:t>facilitate</a:t>
            </a:r>
            <a:r>
              <a:rPr lang="nb-NO" baseline="0" dirty="0"/>
              <a:t> and </a:t>
            </a:r>
            <a:r>
              <a:rPr lang="nb-NO" baseline="0" dirty="0" err="1"/>
              <a:t>provide</a:t>
            </a:r>
            <a:r>
              <a:rPr lang="nb-NO" baseline="0" dirty="0"/>
              <a:t> training.</a:t>
            </a:r>
          </a:p>
          <a:p>
            <a:r>
              <a:rPr lang="nb-NO" baseline="0" dirty="0"/>
              <a:t>(Data </a:t>
            </a:r>
            <a:r>
              <a:rPr lang="nb-NO" baseline="0" dirty="0" err="1"/>
              <a:t>are</a:t>
            </a:r>
            <a:r>
              <a:rPr lang="nb-NO" baseline="0" dirty="0"/>
              <a:t> </a:t>
            </a:r>
            <a:r>
              <a:rPr lang="nb-NO" baseline="0" dirty="0" err="1"/>
              <a:t>complex</a:t>
            </a:r>
            <a:r>
              <a:rPr lang="nb-NO" baseline="0" dirty="0"/>
              <a:t> </a:t>
            </a:r>
            <a:r>
              <a:rPr lang="mr-IN" baseline="0" dirty="0"/>
              <a:t>–</a:t>
            </a:r>
            <a:r>
              <a:rPr lang="nb-NO" baseline="0" dirty="0"/>
              <a:t> </a:t>
            </a:r>
            <a:r>
              <a:rPr lang="nb-NO" baseline="0" dirty="0" err="1"/>
              <a:t>researchers</a:t>
            </a:r>
            <a:r>
              <a:rPr lang="nb-NO" baseline="0" dirty="0"/>
              <a:t> </a:t>
            </a:r>
            <a:r>
              <a:rPr lang="nb-NO" baseline="0" dirty="0" err="1"/>
              <a:t>need</a:t>
            </a:r>
            <a:r>
              <a:rPr lang="nb-NO" baseline="0" dirty="0"/>
              <a:t> training; and </a:t>
            </a:r>
            <a:r>
              <a:rPr lang="nb-NO" baseline="0" dirty="0" err="1"/>
              <a:t>within</a:t>
            </a:r>
            <a:r>
              <a:rPr lang="nb-NO" baseline="0" dirty="0"/>
              <a:t> CESSDA </a:t>
            </a:r>
            <a:r>
              <a:rPr lang="nb-NO" baseline="0" dirty="0" err="1"/>
              <a:t>we</a:t>
            </a:r>
            <a:r>
              <a:rPr lang="nb-NO" baseline="0" dirty="0"/>
              <a:t> </a:t>
            </a:r>
            <a:r>
              <a:rPr lang="nb-NO" baseline="0" dirty="0" err="1"/>
              <a:t>also</a:t>
            </a:r>
            <a:r>
              <a:rPr lang="nb-NO" baseline="0" dirty="0"/>
              <a:t> </a:t>
            </a:r>
            <a:r>
              <a:rPr lang="nb-NO" baseline="0" dirty="0" err="1"/>
              <a:t>train</a:t>
            </a:r>
            <a:r>
              <a:rPr lang="nb-NO" baseline="0" dirty="0"/>
              <a:t> </a:t>
            </a:r>
            <a:r>
              <a:rPr lang="nb-NO" baseline="0" dirty="0" err="1"/>
              <a:t>ourselves</a:t>
            </a:r>
            <a:r>
              <a:rPr lang="nb-NO" baseline="0" dirty="0"/>
              <a:t> (</a:t>
            </a:r>
            <a:r>
              <a:rPr lang="nb-NO" baseline="0" dirty="0" err="1"/>
              <a:t>the</a:t>
            </a:r>
            <a:r>
              <a:rPr lang="nb-NO" baseline="0" dirty="0"/>
              <a:t> Service Providers) and </a:t>
            </a:r>
            <a:r>
              <a:rPr lang="nb-NO" baseline="0" dirty="0" err="1"/>
              <a:t>share</a:t>
            </a:r>
            <a:r>
              <a:rPr lang="nb-NO" baseline="0" dirty="0"/>
              <a:t> </a:t>
            </a:r>
            <a:r>
              <a:rPr lang="nb-NO" baseline="0" dirty="0" err="1"/>
              <a:t>expertise</a:t>
            </a:r>
            <a:r>
              <a:rPr lang="nb-NO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04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Make use of existing infrastructures - 17 SPs + MO </a:t>
            </a:r>
          </a:p>
          <a:p>
            <a:r>
              <a:rPr dirty="0"/>
              <a:t>350 experts, 39 M€ operational costs; </a:t>
            </a:r>
            <a:endParaRPr lang="nb-NO" dirty="0"/>
          </a:p>
          <a:p>
            <a:r>
              <a:rPr lang="nb-NO" dirty="0" err="1"/>
              <a:t>Need</a:t>
            </a:r>
            <a:r>
              <a:rPr lang="nb-NO" dirty="0"/>
              <a:t> for a Main Office 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dirty="0"/>
              <a:t>Distributed RI’s have additional challenges, like coordination, standardisation</a:t>
            </a:r>
          </a:p>
        </p:txBody>
      </p:sp>
    </p:spTree>
    <p:extLst>
      <p:ext uri="{BB962C8B-B14F-4D97-AF65-F5344CB8AC3E}">
        <p14:creationId xmlns:p14="http://schemas.microsoft.com/office/powerpoint/2010/main" val="373690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September</a:t>
            </a:r>
            <a:r>
              <a:rPr lang="en-US" baseline="0" dirty="0"/>
              <a:t>, Serbia applied for CESSDA membership.</a:t>
            </a:r>
          </a:p>
          <a:p>
            <a:r>
              <a:rPr lang="en-US" baseline="0" dirty="0"/>
              <a:t>The CESSDA advisory committee (all Service Providers) was </a:t>
            </a:r>
            <a:r>
              <a:rPr lang="en-US" baseline="0" dirty="0" err="1"/>
              <a:t>positve</a:t>
            </a:r>
            <a:r>
              <a:rPr lang="en-US" baseline="0" dirty="0"/>
              <a:t>, it will now go to the Members </a:t>
            </a:r>
            <a:r>
              <a:rPr lang="mr-IN" baseline="0" dirty="0"/>
              <a:t>–</a:t>
            </a:r>
            <a:r>
              <a:rPr lang="en-US" baseline="0" dirty="0"/>
              <a:t> in their General Assembly </a:t>
            </a:r>
            <a:r>
              <a:rPr lang="mr-IN" baseline="0" dirty="0"/>
              <a:t>–</a:t>
            </a:r>
            <a:r>
              <a:rPr lang="en-US" baseline="0" dirty="0"/>
              <a:t> on 22 Nov.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51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>
            <a:extLst>
              <a:ext uri="{FF2B5EF4-FFF2-40B4-BE49-F238E27FC236}">
                <a16:creationId xmlns:a16="http://schemas.microsoft.com/office/drawing/2014/main" id="{B4FD69D4-0292-9846-86C7-1E1811628B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2420888"/>
            <a:ext cx="6808456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41270F1B-26DA-BC47-B66D-4517288265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3608" y="3429000"/>
            <a:ext cx="4868265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68263D73-BD1A-7F40-BE5E-2DAA561D4CD2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1690A450-83D5-FB4E-AE00-B52AD34FE0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3888" y="512676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38206ED-DA7E-5548-AF48-8C0C41520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702" y="476672"/>
            <a:ext cx="2270398" cy="618119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D687678-E1E3-B344-9104-C4B1E6CF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 dirty="0"/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C53A38D-DD0E-BC4D-B52A-5B960766F36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075D44D-B242-C645-9B6C-B191A71E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0232E5C-BF3C-CD4C-94A3-C21F5BE8B8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36" y="1412776"/>
            <a:ext cx="4045362" cy="4484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702E75-B424-EF48-B1FA-5278B282953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2736" y="1412776"/>
            <a:ext cx="4059088" cy="4484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77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1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68263D73-BD1A-7F40-BE5E-2DAA561D4CD2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C7798EB-1B1A-F643-9D9A-8CCF07C003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1209747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3583A31-69D7-5B40-8D66-4C6B4402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 dirty="0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7553FD1F-774E-2244-A804-AF4DFF908C34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9751615-CF41-C54D-845C-2785D279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7EF9E4C-8714-5647-BCBB-934CEF088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36" y="2057645"/>
            <a:ext cx="4045362" cy="3949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6863742-E701-5E4C-A61B-74BB7ADF7F4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62736" y="2057645"/>
            <a:ext cx="4059088" cy="3949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2937AFF-5DAA-A646-BC78-EEFABAE1BA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536" y="476672"/>
            <a:ext cx="2270398" cy="6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 2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5332A66-E055-1545-B88A-20D82D9D3FF4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54863E80-8E54-7F4D-9017-BC45C80CA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535" y="1224394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3DE4D952-58BC-474C-80CE-783E9F65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 dirty="0"/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76D6924C-88F5-9240-97B7-C351C77CCD57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AA22BBD-2C51-BC48-9287-7307432E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E227DD9-104A-3547-BF9F-3E22E00B9D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5400000">
            <a:off x="2552680" y="-175054"/>
            <a:ext cx="3908223" cy="82487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C7AF490F-03C6-5A4D-9C05-EBE99218AF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536" y="476672"/>
            <a:ext cx="2270398" cy="6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3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538758" y="1755148"/>
            <a:ext cx="7804548" cy="3514856"/>
          </a:xfrm>
          <a:prstGeom prst="rect">
            <a:avLst/>
          </a:prstGeom>
        </p:spPr>
        <p:txBody>
          <a:bodyPr/>
          <a:lstStyle>
            <a:lvl1pPr marL="410751" indent="-410751">
              <a:buSzPct val="73000"/>
              <a:buBlip>
                <a:blip r:embed="rId2"/>
              </a:buBlip>
              <a:defRPr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>
              <a:buSzPct val="50000"/>
              <a:buBlip>
                <a:blip r:embed="rId2"/>
              </a:buBlip>
              <a:defRPr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>
              <a:buSzPct val="50000"/>
              <a:buBlip>
                <a:blip r:embed="rId2"/>
              </a:buBlip>
              <a:defRPr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>
              <a:buSzPct val="50000"/>
              <a:buBlip>
                <a:blip r:embed="rId2"/>
              </a:buBlip>
              <a:defRPr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>
              <a:buSzPct val="50000"/>
              <a:buBlip>
                <a:blip r:embed="rId2"/>
              </a:buBlip>
              <a:defRPr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Rectangle"/>
          <p:cNvSpPr/>
          <p:nvPr/>
        </p:nvSpPr>
        <p:spPr>
          <a:xfrm>
            <a:off x="0" y="622613"/>
            <a:ext cx="314261" cy="701071"/>
          </a:xfrm>
          <a:prstGeom prst="rect">
            <a:avLst/>
          </a:prstGeom>
          <a:solidFill>
            <a:srgbClr val="6A6C77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547"/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r="69147"/>
          <a:stretch>
            <a:fillRect/>
          </a:stretch>
        </p:blipFill>
        <p:spPr>
          <a:xfrm>
            <a:off x="509397" y="622613"/>
            <a:ext cx="791677" cy="70107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Line"/>
          <p:cNvSpPr/>
          <p:nvPr/>
        </p:nvSpPr>
        <p:spPr>
          <a:xfrm>
            <a:off x="904353" y="6412419"/>
            <a:ext cx="7335294" cy="1"/>
          </a:xfrm>
          <a:prstGeom prst="line">
            <a:avLst/>
          </a:prstGeom>
          <a:ln w="25400">
            <a:solidFill>
              <a:srgbClr val="98C5E8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547"/>
          </a:p>
        </p:txBody>
      </p:sp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1330387" y="587082"/>
            <a:ext cx="3689776" cy="70107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38569" y="6298407"/>
            <a:ext cx="239288" cy="241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7C4E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5024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714F0377-E64C-D54D-9C9F-505ACCB0B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2420888"/>
            <a:ext cx="6808456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 baseline="0">
                <a:solidFill>
                  <a:srgbClr val="6A6D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92365F-DC21-4D40-9AA7-24163903BE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0159" y="3501008"/>
            <a:ext cx="4868265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rgbClr val="93C3E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subtitle</a:t>
            </a:r>
            <a:endParaRPr lang="en-GB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1058645B-9CD3-2B43-B93A-58A2F3EF2419}"/>
              </a:ext>
            </a:extLst>
          </p:cNvPr>
          <p:cNvCxnSpPr>
            <a:cxnSpLocks/>
          </p:cNvCxnSpPr>
          <p:nvPr userDrawn="1"/>
        </p:nvCxnSpPr>
        <p:spPr>
          <a:xfrm>
            <a:off x="1071887" y="3392996"/>
            <a:ext cx="6780177" cy="0"/>
          </a:xfrm>
          <a:prstGeom prst="line">
            <a:avLst/>
          </a:prstGeom>
          <a:ln w="12700">
            <a:solidFill>
              <a:srgbClr val="6A6D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13C5FCA1-B740-A54D-85A1-A82234C31DFA}"/>
              </a:ext>
            </a:extLst>
          </p:cNvPr>
          <p:cNvSpPr/>
          <p:nvPr userDrawn="1"/>
        </p:nvSpPr>
        <p:spPr>
          <a:xfrm>
            <a:off x="1071887" y="3356992"/>
            <a:ext cx="763809" cy="72008"/>
          </a:xfrm>
          <a:prstGeom prst="rect">
            <a:avLst/>
          </a:prstGeom>
          <a:solidFill>
            <a:srgbClr val="B7D2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7D2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0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1DAAA706-2270-9146-AC3C-D73C0EE691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608" y="2420888"/>
            <a:ext cx="6808456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49A27F-4ECE-5D4F-A0F5-47C18CA67F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887" y="3501008"/>
            <a:ext cx="4868265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subtitle</a:t>
            </a:r>
            <a:endParaRPr lang="en-GB" dirty="0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FF34E519-655B-524D-87DC-FE54ED293FB2}"/>
              </a:ext>
            </a:extLst>
          </p:cNvPr>
          <p:cNvCxnSpPr/>
          <p:nvPr userDrawn="1"/>
        </p:nvCxnSpPr>
        <p:spPr>
          <a:xfrm>
            <a:off x="1071887" y="3392996"/>
            <a:ext cx="602039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0012F61A-FBF6-FB4F-A633-5E9E1B7453D2}"/>
              </a:ext>
            </a:extLst>
          </p:cNvPr>
          <p:cNvSpPr/>
          <p:nvPr userDrawn="1"/>
        </p:nvSpPr>
        <p:spPr>
          <a:xfrm>
            <a:off x="1071887" y="3356992"/>
            <a:ext cx="763809" cy="72008"/>
          </a:xfrm>
          <a:prstGeom prst="rect">
            <a:avLst/>
          </a:prstGeom>
          <a:solidFill>
            <a:srgbClr val="93C3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767300FB-2593-8348-9331-D6FBE76AF3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476672"/>
            <a:ext cx="144016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3BCF64EA-901B-2A4C-AD16-29B7628782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5736" y="4365104"/>
            <a:ext cx="1957782" cy="2069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adipisicing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</a:t>
            </a:r>
            <a:endParaRPr lang="en-GB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87B777E0-6AC6-8240-9102-21562B39A2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6136" y="2636912"/>
            <a:ext cx="234942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 baseline="0">
                <a:solidFill>
                  <a:srgbClr val="6A6D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36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9DE94723-AF0B-E84E-8255-8B0A36920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548680"/>
            <a:ext cx="1440160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FD6A59-630C-7744-B569-1A05C74B2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4437112"/>
            <a:ext cx="1957782" cy="2069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 b="0" i="0" baseline="0">
                <a:solidFill>
                  <a:srgbClr val="6A6D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adipisicing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</a:t>
            </a:r>
            <a:endParaRPr lang="en-GB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DB50A8A-3B1B-AB45-8C74-B285B85C6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93640" y="4437112"/>
            <a:ext cx="2962735" cy="2069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400" b="0" i="0" baseline="0">
                <a:solidFill>
                  <a:srgbClr val="6A6D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adipisicing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dolore magna </a:t>
            </a:r>
            <a:r>
              <a:rPr lang="en-GB" noProof="0" dirty="0" err="1"/>
              <a:t>aliqua</a:t>
            </a:r>
            <a:r>
              <a:rPr lang="en-GB" noProof="0" dirty="0"/>
              <a:t>. 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5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0ACF6475-EAF3-FC4C-9277-98AB506D989E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542B367-F42C-9F4F-86EB-25AB9A8FF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3888" y="512676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667380-29DC-B547-B056-07CA271D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E4DC9D0E-4159-3B4F-9433-312064EB4FDD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EB10AFC-9A8F-964C-BCB0-347E2BA6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9B6FFDD-7133-544A-A6E5-95C0FE617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536" y="476672"/>
            <a:ext cx="2270398" cy="6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t_slide_1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0ACF6475-EAF3-FC4C-9277-98AB506D989E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47561E5C-A6FD-B041-83FD-E51A6AFC51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1240460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CED8160-0C21-3545-A439-52C7B029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/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E241A364-D9F8-054A-8C38-7B0F02AE942F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3B3F6E-63CE-7946-B6DB-337EF890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6AF9910-4DF8-EF4D-9AC0-67BF7ED5F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536" y="476672"/>
            <a:ext cx="2270398" cy="6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 1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0ACF6475-EAF3-FC4C-9277-98AB506D989E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07E72452-DE95-FD46-9B9D-4807DB75F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3888" y="512676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4A53D2B-8591-C443-A4FE-3ACD41FD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 dirty="0"/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7ECCB03F-EA1E-9240-9107-D130774740E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1E4F5C2-AF0B-D74A-B155-00969DD9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FA4CB4D-8243-4D49-B43A-21E95D0309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5536" y="1412776"/>
            <a:ext cx="8293834" cy="4484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3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2C6C6268-B68A-6242-BE83-636D2897B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536" y="476672"/>
            <a:ext cx="2270398" cy="6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9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78E2071D-8874-0446-8D50-9D47A7944926}"/>
              </a:ext>
            </a:extLst>
          </p:cNvPr>
          <p:cNvSpPr/>
          <p:nvPr userDrawn="1"/>
        </p:nvSpPr>
        <p:spPr>
          <a:xfrm flipH="1">
            <a:off x="0" y="476672"/>
            <a:ext cx="172265" cy="57606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FA73E8CF-82F6-FF4A-B34E-E5E1DE9AFC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1262375"/>
            <a:ext cx="3964579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F9953D7-7305-5E40-9AAD-35998D763A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536" y="476672"/>
            <a:ext cx="2270398" cy="618119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52BEFF9-13B6-624E-AF92-1FF4885E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60000"/>
                    <a:lumOff val="40000"/>
                  </a:schemeClr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10/18/2018</a:t>
            </a:fld>
            <a:endParaRPr lang="en-US" dirty="0"/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14AC912D-E9FB-9A47-B3F9-E822FDA03F6F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600" y="6372000"/>
            <a:ext cx="7416824" cy="0"/>
          </a:xfrm>
          <a:prstGeom prst="line">
            <a:avLst/>
          </a:prstGeom>
          <a:ln w="12700">
            <a:solidFill>
              <a:srgbClr val="93C3E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C561EBF-D16C-E14C-B9D5-27F86B18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9315"/>
            <a:ext cx="405408" cy="29311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93C3E8"/>
                </a:solidFill>
                <a:latin typeface="PF Square Sans Pro Light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DA1D7F-09DA-7847-9C0A-98789A46C6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95536" y="2006925"/>
            <a:ext cx="8352928" cy="38703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2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SzPct val="90000"/>
              <a:buFontTx/>
              <a:buBlip>
                <a:blip r:embed="rId4"/>
              </a:buBlip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PF Square Sans Pro" panose="02000506040000020004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85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 sz="1500" b="0" i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 sz="1500" b="0" i="0">
                <a:latin typeface="Open Sans" panose="020B0606030504020204" pitchFamily="34" charset="0"/>
              </a:defRPr>
            </a:lvl6pPr>
            <a:lvl7pPr marL="2743200" indent="0">
              <a:buSzPct val="50000"/>
              <a:buFontTx/>
              <a:buNone/>
              <a:defRPr b="0" i="0">
                <a:latin typeface="Open Sans" panose="020B0606030504020204" pitchFamily="34" charset="0"/>
              </a:defRPr>
            </a:lvl7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marL="29718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4"/>
              </a:buBlip>
              <a:tabLst/>
              <a:defRPr/>
            </a:pPr>
            <a:endParaRPr lang="it-IT" dirty="0"/>
          </a:p>
          <a:p>
            <a:pPr lvl="6"/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959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2" r:id="rId2"/>
    <p:sldLayoutId id="2147483719" r:id="rId3"/>
    <p:sldLayoutId id="2147483720" r:id="rId4"/>
    <p:sldLayoutId id="2147483721" r:id="rId5"/>
    <p:sldLayoutId id="2147483704" r:id="rId6"/>
    <p:sldLayoutId id="2147483717" r:id="rId7"/>
    <p:sldLayoutId id="2147483714" r:id="rId8"/>
    <p:sldLayoutId id="2147483713" r:id="rId9"/>
    <p:sldLayoutId id="2147483715" r:id="rId10"/>
    <p:sldLayoutId id="2147483709" r:id="rId11"/>
    <p:sldLayoutId id="2147483712" r:id="rId12"/>
    <p:sldLayoutId id="2147483723" r:id="rId13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8C7CE7-02F6-9C4E-B49C-A3F54D237E10}"/>
              </a:ext>
            </a:extLst>
          </p:cNvPr>
          <p:cNvSpPr txBox="1"/>
          <p:nvPr/>
        </p:nvSpPr>
        <p:spPr>
          <a:xfrm>
            <a:off x="3563888" y="611129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cessda.eu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8D622C-A836-684D-8BDB-40E405A1B5A9}"/>
              </a:ext>
            </a:extLst>
          </p:cNvPr>
          <p:cNvSpPr txBox="1"/>
          <p:nvPr/>
        </p:nvSpPr>
        <p:spPr>
          <a:xfrm>
            <a:off x="4860032" y="610835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@CESSDA_Data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EC02FCA-1DC2-F14E-98FE-C2F357C66011}"/>
              </a:ext>
            </a:extLst>
          </p:cNvPr>
          <p:cNvSpPr txBox="1"/>
          <p:nvPr/>
        </p:nvSpPr>
        <p:spPr>
          <a:xfrm>
            <a:off x="1907704" y="473980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Ron</a:t>
            </a:r>
            <a:r>
              <a:rPr lang="sr-Latn-R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r-Latn-RS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Dekker</a:t>
            </a:r>
            <a:r>
              <a:rPr lang="sr-Latn-R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|</a:t>
            </a:r>
            <a:r>
              <a:rPr lang="sr-Latn-R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CEO, CESSDA ERIC</a:t>
            </a:r>
          </a:p>
          <a:p>
            <a:pPr algn="ctr"/>
            <a:r>
              <a:rPr lang="sr-Latn-R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 </a:t>
            </a:r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Aleksandra Bradić-Martinović |  </a:t>
            </a:r>
            <a:r>
              <a:rPr lang="en-GB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Institut</a:t>
            </a:r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r-Latn-RS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</a:t>
            </a:r>
            <a:r>
              <a:rPr lang="en-GB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konomskih</a:t>
            </a:r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r-Latn-R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</a:t>
            </a:r>
            <a:r>
              <a:rPr lang="en-GB" sz="1400" i="1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uka</a:t>
            </a:r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Beograd</a:t>
            </a: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3518BE49-0F49-2E4B-9D90-FE3B9BC9FDFE}"/>
              </a:ext>
            </a:extLst>
          </p:cNvPr>
          <p:cNvCxnSpPr/>
          <p:nvPr/>
        </p:nvCxnSpPr>
        <p:spPr>
          <a:xfrm>
            <a:off x="4312398" y="4307330"/>
            <a:ext cx="51920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E31E9D16-D882-D942-BB1E-7F958DE99B24}"/>
              </a:ext>
            </a:extLst>
          </p:cNvPr>
          <p:cNvSpPr txBox="1">
            <a:spLocks/>
          </p:cNvSpPr>
          <p:nvPr/>
        </p:nvSpPr>
        <p:spPr>
          <a:xfrm>
            <a:off x="2727404" y="3422493"/>
            <a:ext cx="6293323" cy="100002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GB" b="0" cap="all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Integrating social science data in Europe</a:t>
            </a:r>
            <a:endParaRPr lang="en-GB" b="0" cap="al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7F3F283-82A0-6648-ABB3-0486098FE8B2}"/>
              </a:ext>
            </a:extLst>
          </p:cNvPr>
          <p:cNvSpPr txBox="1">
            <a:spLocks/>
          </p:cNvSpPr>
          <p:nvPr/>
        </p:nvSpPr>
        <p:spPr>
          <a:xfrm>
            <a:off x="3311860" y="5483293"/>
            <a:ext cx="2520280" cy="362517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GB" sz="1800" b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Science Day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2CA202-363C-CE41-A661-ED8A189F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51950"/>
            <a:ext cx="2793141" cy="7604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DC8EE9-98E7-4E4F-A9B1-3BAC1841D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6165304"/>
            <a:ext cx="208647" cy="16813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244E78A-F076-D840-8927-6E294BE78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762" y="6165304"/>
            <a:ext cx="168134" cy="1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4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771F2-F4B2-43BE-AE4C-762EE49E27E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8568" y="6298407"/>
            <a:ext cx="453912" cy="241102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71A48-F785-4BF0-A838-04F1B422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2446"/>
            <a:ext cx="7851541" cy="63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57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78E1C-0A03-8745-8E62-277A9FB6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ESSDA - Mission"/>
          <p:cNvSpPr txBox="1">
            <a:spLocks/>
          </p:cNvSpPr>
          <p:nvPr/>
        </p:nvSpPr>
        <p:spPr>
          <a:xfrm>
            <a:off x="1115616" y="371058"/>
            <a:ext cx="5544616" cy="9697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26466" rtl="0" eaLnBrk="1" latinLnBrk="0" hangingPunct="1">
              <a:spcBef>
                <a:spcPct val="0"/>
              </a:spcBef>
              <a:buNone/>
              <a:defRPr sz="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CESSDA Membership</a:t>
            </a:r>
          </a:p>
        </p:txBody>
      </p:sp>
      <p:sp>
        <p:nvSpPr>
          <p:cNvPr id="8" name="Provide a distributed and sustainable research infrastructure…"/>
          <p:cNvSpPr txBox="1">
            <a:spLocks noGrp="1"/>
          </p:cNvSpPr>
          <p:nvPr>
            <p:ph type="body" idx="4294967295"/>
          </p:nvPr>
        </p:nvSpPr>
        <p:spPr>
          <a:xfrm>
            <a:off x="538757" y="1268760"/>
            <a:ext cx="8448299" cy="4980555"/>
          </a:xfrm>
          <a:prstGeom prst="rect">
            <a:avLst/>
          </a:prstGeom>
        </p:spPr>
        <p:txBody>
          <a:bodyPr/>
          <a:lstStyle/>
          <a:p>
            <a:pPr marL="410750" indent="-410750">
              <a:defRPr sz="3600"/>
            </a:pPr>
            <a:r>
              <a:rPr lang="en-GB" dirty="0"/>
              <a:t>Members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Efficiency, Trusted Repositories</a:t>
            </a:r>
          </a:p>
          <a:p>
            <a:pPr marL="410750" indent="-410750">
              <a:defRPr sz="3600"/>
            </a:pPr>
            <a:r>
              <a:rPr lang="en-GB" dirty="0"/>
              <a:t>Service Providers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Scale: Efficiency, Standards, EC Funding, Sharing Expertise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Common Technology</a:t>
            </a:r>
          </a:p>
          <a:p>
            <a:pPr marL="410750" lvl="1" indent="-410750">
              <a:buSzPct val="73000"/>
              <a:buFont typeface="Arial"/>
              <a:buChar char="•"/>
              <a:defRPr sz="3600"/>
            </a:pPr>
            <a:r>
              <a:rPr lang="en-GB" sz="3600" dirty="0"/>
              <a:t>Researchers 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Easy &amp; Safe Deposit of Data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Visibility, e.g. Data Citation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Find and Re-use Data – incl. Access to Sensitive Data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Training</a:t>
            </a:r>
          </a:p>
          <a:p>
            <a:pPr marL="723279" lvl="1" indent="-410751">
              <a:buSzPct val="73000"/>
              <a:defRPr sz="3600"/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82" y="1688116"/>
            <a:ext cx="1100708" cy="1100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020" y="4913450"/>
            <a:ext cx="2709540" cy="84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0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F78E1C-0A03-8745-8E62-277A9FB6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ESSDA - Mission"/>
          <p:cNvSpPr txBox="1">
            <a:spLocks/>
          </p:cNvSpPr>
          <p:nvPr/>
        </p:nvSpPr>
        <p:spPr>
          <a:xfrm>
            <a:off x="1115616" y="371058"/>
            <a:ext cx="5544616" cy="96971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26466" rtl="0" eaLnBrk="1" latinLnBrk="0" hangingPunct="1">
              <a:spcBef>
                <a:spcPct val="0"/>
              </a:spcBef>
              <a:buNone/>
              <a:defRPr sz="5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Preparations in Serbia</a:t>
            </a:r>
          </a:p>
        </p:txBody>
      </p:sp>
      <p:sp>
        <p:nvSpPr>
          <p:cNvPr id="8" name="Provide a distributed and sustainable research infrastructure…"/>
          <p:cNvSpPr txBox="1">
            <a:spLocks noGrp="1"/>
          </p:cNvSpPr>
          <p:nvPr>
            <p:ph type="body" idx="4294967295"/>
          </p:nvPr>
        </p:nvSpPr>
        <p:spPr>
          <a:xfrm>
            <a:off x="538757" y="1755147"/>
            <a:ext cx="8448299" cy="4494167"/>
          </a:xfrm>
          <a:prstGeom prst="rect">
            <a:avLst/>
          </a:prstGeom>
        </p:spPr>
        <p:txBody>
          <a:bodyPr/>
          <a:lstStyle/>
          <a:p>
            <a:pPr marL="410750" indent="-410750">
              <a:defRPr sz="3600"/>
            </a:pPr>
            <a:r>
              <a:rPr lang="en-GB" dirty="0"/>
              <a:t>2012 – 2014 SERSCIDA</a:t>
            </a:r>
            <a:r>
              <a:rPr lang="sr-Latn-RS" dirty="0"/>
              <a:t> -&gt; </a:t>
            </a:r>
            <a:r>
              <a:rPr lang="sr-Latn-RS" b="1" dirty="0">
                <a:solidFill>
                  <a:srgbClr val="C00000"/>
                </a:solidFill>
              </a:rPr>
              <a:t>SER.DAC</a:t>
            </a:r>
            <a:endParaRPr lang="en-GB" b="1" dirty="0">
              <a:solidFill>
                <a:srgbClr val="C00000"/>
              </a:solidFill>
            </a:endParaRP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Support for Establishment of l Social Sciences Data Archives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Analysis of existing potentials for establishment of data archive in SSH for each country;</a:t>
            </a:r>
          </a:p>
          <a:p>
            <a:pPr marL="410750" indent="-410750">
              <a:defRPr sz="3600"/>
            </a:pPr>
            <a:r>
              <a:rPr lang="en-GB" dirty="0"/>
              <a:t>2015 – 2017 SEEDS &amp; CESSDA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South-Eastern European Data Services 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Improvement of technical infrastructure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RRPP Data Rescue</a:t>
            </a:r>
          </a:p>
          <a:p>
            <a:pPr marL="723279" lvl="1" indent="-410751">
              <a:buSzPct val="73000"/>
              <a:defRPr sz="3600"/>
            </a:pPr>
            <a:r>
              <a:rPr lang="en-GB" sz="2400" dirty="0"/>
              <a:t>CESSDA Strengthening &amp; Widening</a:t>
            </a:r>
          </a:p>
        </p:txBody>
      </p:sp>
    </p:spTree>
    <p:extLst>
      <p:ext uri="{BB962C8B-B14F-4D97-AF65-F5344CB8AC3E}">
        <p14:creationId xmlns:p14="http://schemas.microsoft.com/office/powerpoint/2010/main" val="34976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8CA4-E8A3-466A-B22C-B81C3D4EF1F7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400211"/>
            <a:ext cx="8964488" cy="56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2C6D-9D7D-4179-8C77-0F66E96C9458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3" y="222129"/>
            <a:ext cx="4977605" cy="389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516" y="4356705"/>
            <a:ext cx="5895181" cy="16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95536" y="1240460"/>
            <a:ext cx="7776864" cy="470882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Key issues:</a:t>
            </a:r>
          </a:p>
          <a:p>
            <a:endParaRPr lang="en-US" sz="1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Privacy protection – respondent</a:t>
            </a:r>
            <a:r>
              <a:rPr lang="sr-Latn-RS" sz="24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(Law – Contracts)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Copyright (Law – Contracts)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Sustainability of data format</a:t>
            </a:r>
          </a:p>
          <a:p>
            <a:pPr lvl="1" indent="0">
              <a:buNone/>
            </a:pPr>
            <a:r>
              <a:rPr lang="en-US" sz="2000" dirty="0"/>
              <a:t>OAIS compliance (SIP, AIP – Xml, DIP)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Metadata scheme (DDI or CESSDA new scheme – in progress…)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Data visibility (CESSDA platform)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n-lt"/>
              </a:rPr>
              <a:t>Impact of dataset (No of published papers based on one dataset – how to trace?)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C6DE-4038-41B9-BF17-78BC6363FCAF}" type="datetime1">
              <a:rPr lang="en-US" smtClean="0"/>
              <a:t>10/18/2018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Upscaling and Coordination of Research Infrastructures…"/>
          <p:cNvSpPr txBox="1">
            <a:spLocks noGrp="1"/>
          </p:cNvSpPr>
          <p:nvPr>
            <p:ph type="body" idx="1"/>
          </p:nvPr>
        </p:nvSpPr>
        <p:spPr>
          <a:xfrm>
            <a:off x="538758" y="1628800"/>
            <a:ext cx="7804548" cy="5040560"/>
          </a:xfrm>
          <a:prstGeom prst="rect">
            <a:avLst/>
          </a:prstGeom>
        </p:spPr>
        <p:txBody>
          <a:bodyPr/>
          <a:lstStyle/>
          <a:p>
            <a:pPr marL="345030" indent="-345030" defTabSz="345030">
              <a:spcBef>
                <a:spcPts val="1800"/>
              </a:spcBef>
              <a:defRPr sz="2688"/>
            </a:pPr>
            <a:r>
              <a:rPr lang="en-GB" dirty="0"/>
              <a:t>Coordination of Research Infrastructures</a:t>
            </a:r>
          </a:p>
          <a:p>
            <a:pPr marL="607554" lvl="1" indent="-345030" defTabSz="345030">
              <a:spcBef>
                <a:spcPts val="1800"/>
              </a:spcBef>
              <a:buSzPct val="73000"/>
              <a:defRPr sz="2688"/>
            </a:pPr>
            <a:r>
              <a:rPr lang="en-GB" dirty="0"/>
              <a:t>Europe: ESFRI/EOSC</a:t>
            </a:r>
          </a:p>
          <a:p>
            <a:pPr marL="607554" lvl="1" indent="-345030" defTabSz="345030">
              <a:spcBef>
                <a:spcPts val="1800"/>
              </a:spcBef>
              <a:buSzPct val="73000"/>
              <a:defRPr sz="2688"/>
            </a:pPr>
            <a:r>
              <a:rPr lang="en-GB" dirty="0"/>
              <a:t>SSH Cooperation: SSHOC</a:t>
            </a:r>
          </a:p>
          <a:p>
            <a:pPr marL="607554" lvl="1" indent="-345030" defTabSz="345030">
              <a:spcBef>
                <a:spcPts val="1800"/>
              </a:spcBef>
              <a:buSzPct val="73000"/>
              <a:defRPr sz="2688"/>
            </a:pPr>
            <a:r>
              <a:rPr lang="en-GB" dirty="0"/>
              <a:t>Soc. Sc. Infrastructures: CESSDA</a:t>
            </a:r>
          </a:p>
          <a:p>
            <a:pPr marL="607554" lvl="1" indent="-345030" defTabSz="345030">
              <a:spcBef>
                <a:spcPts val="1800"/>
              </a:spcBef>
              <a:buSzPct val="73000"/>
              <a:defRPr sz="2688"/>
            </a:pPr>
            <a:r>
              <a:rPr lang="en-GB" dirty="0"/>
              <a:t>National: </a:t>
            </a:r>
            <a:r>
              <a:rPr lang="en-US" dirty="0">
                <a:solidFill>
                  <a:srgbClr val="C00000"/>
                </a:solidFill>
              </a:rPr>
              <a:t>Serbian Data Center in Social Sciences </a:t>
            </a:r>
            <a:r>
              <a:rPr lang="sr-Latn-RS" dirty="0">
                <a:solidFill>
                  <a:srgbClr val="C00000"/>
                </a:solidFill>
              </a:rPr>
              <a:t>- </a:t>
            </a:r>
            <a:r>
              <a:rPr lang="en-GB" dirty="0">
                <a:solidFill>
                  <a:srgbClr val="C00000"/>
                </a:solidFill>
              </a:rPr>
              <a:t>SER.DAC</a:t>
            </a:r>
          </a:p>
          <a:p>
            <a:pPr marL="0" indent="0" defTabSz="345030">
              <a:spcBef>
                <a:spcPts val="1800"/>
              </a:spcBef>
              <a:buSzTx/>
              <a:buNone/>
              <a:defRPr sz="3024" b="1"/>
            </a:pPr>
            <a:r>
              <a:rPr lang="en-GB" dirty="0"/>
              <a:t>We do all this to support researchers </a:t>
            </a:r>
            <a:br>
              <a:rPr lang="en-GB" dirty="0"/>
            </a:br>
            <a:r>
              <a:rPr lang="en-GB" dirty="0"/>
              <a:t>and make high quality research possible</a:t>
            </a:r>
          </a:p>
        </p:txBody>
      </p:sp>
      <p:sp>
        <p:nvSpPr>
          <p:cNvPr id="325" name="Conclusions"/>
          <p:cNvSpPr txBox="1">
            <a:spLocks noGrp="1"/>
          </p:cNvSpPr>
          <p:nvPr>
            <p:ph type="title"/>
          </p:nvPr>
        </p:nvSpPr>
        <p:spPr>
          <a:xfrm>
            <a:off x="1330386" y="423674"/>
            <a:ext cx="4465749" cy="70107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Conclusions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8824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570C9D-88B3-1840-84F4-5B4B1F7486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576" y="1340768"/>
            <a:ext cx="3964579" cy="504056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97C6-0C89-A94E-9A1F-A9A21090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92344-DF98-7540-8437-FF1C7A450FC0}"/>
              </a:ext>
            </a:extLst>
          </p:cNvPr>
          <p:cNvSpPr txBox="1"/>
          <p:nvPr/>
        </p:nvSpPr>
        <p:spPr>
          <a:xfrm>
            <a:off x="827584" y="2276872"/>
            <a:ext cx="7488832" cy="178510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GB" sz="2200" dirty="0"/>
              <a:t>European Developments</a:t>
            </a:r>
          </a:p>
          <a:p>
            <a:pPr marL="457200" indent="-457200" algn="l">
              <a:buAutoNum type="arabicPeriod"/>
            </a:pPr>
            <a:r>
              <a:rPr lang="en-GB" sz="2200" dirty="0"/>
              <a:t>Positioning of Social Sciences &amp; Humanities</a:t>
            </a:r>
          </a:p>
          <a:p>
            <a:pPr marL="457200" indent="-457200" algn="l">
              <a:buAutoNum type="arabicPeriod"/>
            </a:pPr>
            <a:r>
              <a:rPr lang="en-GB" sz="2200" dirty="0"/>
              <a:t>CESSDA</a:t>
            </a:r>
            <a:r>
              <a:rPr lang="sr-Latn-RS" sz="2200"/>
              <a:t> ERIC</a:t>
            </a:r>
            <a:endParaRPr lang="en-GB" sz="2200" dirty="0"/>
          </a:p>
          <a:p>
            <a:pPr marL="457200" indent="-457200" algn="l">
              <a:buAutoNum type="arabicPeriod"/>
            </a:pPr>
            <a:r>
              <a:rPr lang="en-GB" sz="2200" dirty="0"/>
              <a:t>Serbia</a:t>
            </a:r>
            <a:endParaRPr lang="sr-Latn-RS" sz="2200" dirty="0"/>
          </a:p>
          <a:p>
            <a:pPr marL="457200" indent="-457200" algn="l">
              <a:buAutoNum type="arabicPeriod"/>
            </a:pPr>
            <a:r>
              <a:rPr lang="sr-Latn-RS" sz="2200" dirty="0"/>
              <a:t>General </a:t>
            </a:r>
            <a:r>
              <a:rPr lang="en-US" sz="2200" dirty="0"/>
              <a:t>open data repositories V.S. National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4403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ESFRI"/>
          <p:cNvSpPr txBox="1">
            <a:spLocks noGrp="1"/>
          </p:cNvSpPr>
          <p:nvPr>
            <p:ph type="title"/>
          </p:nvPr>
        </p:nvSpPr>
        <p:spPr>
          <a:xfrm>
            <a:off x="1330386" y="476672"/>
            <a:ext cx="7490086" cy="1152128"/>
          </a:xfrm>
          <a:prstGeom prst="rect">
            <a:avLst/>
          </a:prstGeom>
        </p:spPr>
        <p:txBody>
          <a:bodyPr/>
          <a:lstStyle/>
          <a:p>
            <a:pPr marL="1489075" lvl="1" indent="-1489075" algn="l" defTabSz="299848">
              <a:defRPr sz="5840">
                <a:solidFill>
                  <a:srgbClr val="6A6C76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600" b="1" dirty="0">
                <a:solidFill>
                  <a:srgbClr val="C00000"/>
                </a:solidFill>
              </a:rPr>
              <a:t>ESFRI</a:t>
            </a:r>
            <a:r>
              <a:rPr lang="sr-Latn-RS" sz="3600" dirty="0"/>
              <a:t> – </a:t>
            </a:r>
            <a:r>
              <a:rPr lang="sr-Latn-RS" sz="3600" dirty="0" err="1"/>
              <a:t>European</a:t>
            </a:r>
            <a:r>
              <a:rPr lang="sr-Latn-RS" sz="3600" dirty="0"/>
              <a:t> </a:t>
            </a:r>
            <a:r>
              <a:rPr lang="sr-Latn-RS" sz="3600" dirty="0" err="1"/>
              <a:t>Strategy</a:t>
            </a:r>
            <a:r>
              <a:rPr lang="sr-Latn-RS" sz="3600" dirty="0"/>
              <a:t> Forum on </a:t>
            </a:r>
            <a:r>
              <a:rPr lang="sr-Latn-RS" sz="3600" dirty="0" err="1"/>
              <a:t>Research</a:t>
            </a:r>
            <a:r>
              <a:rPr lang="sr-Latn-RS" sz="3600" dirty="0"/>
              <a:t> </a:t>
            </a:r>
            <a:r>
              <a:rPr lang="sr-Latn-RS" sz="3600" dirty="0" err="1"/>
              <a:t>Infrastructure</a:t>
            </a:r>
            <a:endParaRPr sz="3600" dirty="0"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08" name="Screen Shot 2018-09-28 at 11.05.52.png" descr="Screen Shot 2018-09-28 at 11.05.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5" y="1841313"/>
            <a:ext cx="9131050" cy="50440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63878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Increasing agreement among…"/>
          <p:cNvSpPr txBox="1">
            <a:spLocks noGrp="1"/>
          </p:cNvSpPr>
          <p:nvPr>
            <p:ph type="body" idx="1"/>
          </p:nvPr>
        </p:nvSpPr>
        <p:spPr>
          <a:xfrm>
            <a:off x="555047" y="1556792"/>
            <a:ext cx="8307281" cy="428905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</a:pPr>
            <a:r>
              <a:rPr dirty="0"/>
              <a:t>Increasing agreement among 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sz="2800" dirty="0"/>
              <a:t>Member States and </a:t>
            </a:r>
            <a:br>
              <a:rPr sz="2800" dirty="0"/>
            </a:br>
            <a:r>
              <a:rPr sz="2800" dirty="0"/>
              <a:t>major research infrastructures and e-infrastructures </a:t>
            </a:r>
          </a:p>
          <a:p>
            <a:pPr marL="0" indent="0">
              <a:lnSpc>
                <a:spcPct val="70000"/>
              </a:lnSpc>
              <a:buSzTx/>
              <a:buNone/>
            </a:pPr>
            <a:endParaRPr lang="nb-NO" sz="2800" b="1" dirty="0"/>
          </a:p>
          <a:p>
            <a:pPr marL="0" indent="0">
              <a:lnSpc>
                <a:spcPct val="70000"/>
              </a:lnSpc>
              <a:buSzTx/>
              <a:buNone/>
            </a:pPr>
            <a:r>
              <a:rPr b="1" dirty="0"/>
              <a:t>Integrated</a:t>
            </a:r>
            <a:r>
              <a:rPr dirty="0"/>
              <a:t> approach to research data infrastructures is needed</a:t>
            </a:r>
          </a:p>
          <a:p>
            <a:pPr marL="723279" lvl="1" indent="-410751">
              <a:lnSpc>
                <a:spcPct val="70000"/>
              </a:lnSpc>
              <a:buSzPct val="73000"/>
            </a:pPr>
            <a:r>
              <a:rPr dirty="0"/>
              <a:t>going beyond layers (computing, data storage, use) </a:t>
            </a:r>
          </a:p>
          <a:p>
            <a:pPr marL="723279" lvl="1" indent="-410751">
              <a:lnSpc>
                <a:spcPct val="80000"/>
              </a:lnSpc>
              <a:buSzPct val="73000"/>
            </a:pPr>
            <a:r>
              <a:rPr dirty="0"/>
              <a:t>national &amp; disciplinary silos</a:t>
            </a:r>
          </a:p>
        </p:txBody>
      </p:sp>
      <p:sp>
        <p:nvSpPr>
          <p:cNvPr id="213" name="EOSC"/>
          <p:cNvSpPr txBox="1">
            <a:spLocks noGrp="1"/>
          </p:cNvSpPr>
          <p:nvPr>
            <p:ph type="title"/>
          </p:nvPr>
        </p:nvSpPr>
        <p:spPr>
          <a:xfrm>
            <a:off x="1330387" y="514587"/>
            <a:ext cx="7307740" cy="751501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rPr sz="3600" b="1" dirty="0">
                <a:solidFill>
                  <a:srgbClr val="C00000"/>
                </a:solidFill>
              </a:rPr>
              <a:t>EOSC</a:t>
            </a:r>
            <a:r>
              <a:rPr lang="sr-Latn-RS" sz="3600" b="1" dirty="0">
                <a:solidFill>
                  <a:srgbClr val="C00000"/>
                </a:solidFill>
              </a:rPr>
              <a:t> - </a:t>
            </a:r>
            <a:r>
              <a:rPr lang="sr-Latn-RS" sz="3600" dirty="0" err="1"/>
              <a:t>European</a:t>
            </a:r>
            <a:r>
              <a:rPr lang="sr-Latn-RS" sz="3600" dirty="0"/>
              <a:t> Open </a:t>
            </a:r>
            <a:r>
              <a:rPr lang="sr-Latn-RS" sz="3600" dirty="0" err="1"/>
              <a:t>Science</a:t>
            </a:r>
            <a:r>
              <a:rPr lang="sr-Latn-RS" sz="3600" dirty="0"/>
              <a:t> </a:t>
            </a:r>
            <a:r>
              <a:rPr lang="sr-Latn-RS" sz="3600" dirty="0" err="1"/>
              <a:t>Cloud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9946" y="4697088"/>
            <a:ext cx="4513378" cy="217310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COMPUTING"/>
          <p:cNvSpPr/>
          <p:nvPr/>
        </p:nvSpPr>
        <p:spPr>
          <a:xfrm>
            <a:off x="4767739" y="5708698"/>
            <a:ext cx="873340" cy="212815"/>
          </a:xfrm>
          <a:prstGeom prst="rect">
            <a:avLst/>
          </a:prstGeom>
          <a:gradFill>
            <a:gsLst>
              <a:gs pos="0">
                <a:srgbClr val="CE2100"/>
              </a:gs>
              <a:gs pos="100000">
                <a:srgbClr val="FFA3A1"/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914" dirty="0"/>
              <a:t> COMPUTING </a:t>
            </a:r>
          </a:p>
        </p:txBody>
      </p:sp>
      <p:sp>
        <p:nvSpPr>
          <p:cNvPr id="217" name="NETWORKS"/>
          <p:cNvSpPr/>
          <p:nvPr/>
        </p:nvSpPr>
        <p:spPr>
          <a:xfrm>
            <a:off x="5895798" y="5734057"/>
            <a:ext cx="758354" cy="223587"/>
          </a:xfrm>
          <a:prstGeom prst="rect">
            <a:avLst/>
          </a:prstGeom>
          <a:solidFill>
            <a:srgbClr val="00882B"/>
          </a:solidFill>
          <a:ln w="25400">
            <a:solidFill>
              <a:srgbClr val="00631F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984" dirty="0"/>
              <a:t>NETWORKS </a:t>
            </a:r>
          </a:p>
        </p:txBody>
      </p:sp>
      <p:sp>
        <p:nvSpPr>
          <p:cNvPr id="218" name="SOFTWARE"/>
          <p:cNvSpPr/>
          <p:nvPr/>
        </p:nvSpPr>
        <p:spPr>
          <a:xfrm>
            <a:off x="7094050" y="5697926"/>
            <a:ext cx="676468" cy="223587"/>
          </a:xfrm>
          <a:prstGeom prst="rect">
            <a:avLst/>
          </a:prstGeom>
          <a:solidFill>
            <a:srgbClr val="24B2B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984" dirty="0"/>
              <a:t>SOFTWARE </a:t>
            </a:r>
          </a:p>
        </p:txBody>
      </p:sp>
      <p:sp>
        <p:nvSpPr>
          <p:cNvPr id="219" name="CONTENT"/>
          <p:cNvSpPr/>
          <p:nvPr/>
        </p:nvSpPr>
        <p:spPr>
          <a:xfrm>
            <a:off x="8127124" y="5691989"/>
            <a:ext cx="862178" cy="223587"/>
          </a:xfrm>
          <a:prstGeom prst="rect">
            <a:avLst/>
          </a:prstGeom>
          <a:solidFill>
            <a:srgbClr val="996FB4"/>
          </a:solidFill>
          <a:ln w="25400">
            <a:solidFill>
              <a:srgbClr val="00631F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sz="984" dirty="0"/>
              <a:t>   CONTENT   </a:t>
            </a:r>
          </a:p>
        </p:txBody>
      </p:sp>
    </p:spTree>
    <p:extLst>
      <p:ext uri="{BB962C8B-B14F-4D97-AF65-F5344CB8AC3E}">
        <p14:creationId xmlns:p14="http://schemas.microsoft.com/office/powerpoint/2010/main" val="17253895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o provide members of Europe’s research community with a virtual environment…"/>
          <p:cNvSpPr txBox="1">
            <a:spLocks noGrp="1"/>
          </p:cNvSpPr>
          <p:nvPr>
            <p:ph type="body" idx="1"/>
          </p:nvPr>
        </p:nvSpPr>
        <p:spPr>
          <a:xfrm>
            <a:off x="538758" y="1755148"/>
            <a:ext cx="8394941" cy="409242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To provide members of Europe’s research community with a virtual environment </a:t>
            </a:r>
          </a:p>
          <a:p>
            <a:pPr marL="723279" lvl="1" indent="-410751">
              <a:buSzPct val="73000"/>
            </a:pPr>
            <a:r>
              <a:rPr sz="2400" dirty="0"/>
              <a:t>with free at the point of use</a:t>
            </a:r>
            <a:r>
              <a:rPr sz="1600" dirty="0"/>
              <a:t>,</a:t>
            </a:r>
            <a:r>
              <a:rPr sz="2400" dirty="0"/>
              <a:t> </a:t>
            </a:r>
            <a:r>
              <a:rPr sz="2400" b="1" dirty="0">
                <a:solidFill>
                  <a:srgbClr val="C00000"/>
                </a:solidFill>
              </a:rPr>
              <a:t>open and seamless services </a:t>
            </a:r>
            <a:r>
              <a:rPr sz="2400" b="1" dirty="0"/>
              <a:t>for</a:t>
            </a:r>
            <a:r>
              <a:rPr sz="2400" dirty="0"/>
              <a:t> storage, management, analysis and reuse of </a:t>
            </a:r>
            <a:r>
              <a:rPr sz="2400" b="1" dirty="0">
                <a:solidFill>
                  <a:srgbClr val="C00000"/>
                </a:solidFill>
              </a:rPr>
              <a:t>research data</a:t>
            </a:r>
            <a:r>
              <a:rPr sz="2400" dirty="0"/>
              <a:t> </a:t>
            </a:r>
          </a:p>
          <a:p>
            <a:pPr marL="1035807" lvl="2" indent="-410751">
              <a:buSzPct val="73000"/>
              <a:defRPr sz="3000"/>
            </a:pPr>
            <a:r>
              <a:rPr sz="2800" dirty="0">
                <a:solidFill>
                  <a:srgbClr val="C00000"/>
                </a:solidFill>
              </a:rPr>
              <a:t>across borders and scientific disciplines</a:t>
            </a:r>
          </a:p>
          <a:p>
            <a:pPr>
              <a:buBlip>
                <a:blip r:embed="rId3"/>
              </a:buBlip>
            </a:pPr>
            <a:r>
              <a:rPr dirty="0"/>
              <a:t>To </a:t>
            </a:r>
            <a:r>
              <a:rPr b="1" dirty="0"/>
              <a:t>federate existing initiatives</a:t>
            </a:r>
            <a:r>
              <a:rPr dirty="0"/>
              <a:t> and structures </a:t>
            </a:r>
            <a:endParaRPr lang="nb-NO" dirty="0"/>
          </a:p>
          <a:p>
            <a:pPr lvl="1"/>
            <a:r>
              <a:rPr dirty="0"/>
              <a:t>within a single, consolidated and seamless platform</a:t>
            </a:r>
          </a:p>
          <a:p>
            <a:pPr marL="466560" lvl="1" indent="-154032" defTabSz="321457">
              <a:lnSpc>
                <a:spcPts val="1828"/>
              </a:lnSpc>
              <a:spcBef>
                <a:spcPts val="0"/>
              </a:spcBef>
              <a:buSzPct val="73000"/>
              <a:defRPr sz="12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222" name="EOSC - Mission"/>
          <p:cNvSpPr txBox="1">
            <a:spLocks noGrp="1"/>
          </p:cNvSpPr>
          <p:nvPr>
            <p:ph type="title"/>
          </p:nvPr>
        </p:nvSpPr>
        <p:spPr>
          <a:xfrm>
            <a:off x="1331640" y="332656"/>
            <a:ext cx="5473862" cy="827638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rPr sz="3600" b="1" dirty="0">
                <a:solidFill>
                  <a:srgbClr val="C00000"/>
                </a:solidFill>
              </a:rPr>
              <a:t>EOSC</a:t>
            </a:r>
            <a:r>
              <a:rPr dirty="0"/>
              <a:t> </a:t>
            </a:r>
            <a:r>
              <a:rPr sz="3600" dirty="0"/>
              <a:t>- Mission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036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ocial Sciences &amp; Humanities Open Cloud…"/>
          <p:cNvSpPr txBox="1">
            <a:spLocks noGrp="1"/>
          </p:cNvSpPr>
          <p:nvPr>
            <p:ph type="body" idx="1"/>
          </p:nvPr>
        </p:nvSpPr>
        <p:spPr>
          <a:xfrm>
            <a:off x="538757" y="1755148"/>
            <a:ext cx="8099370" cy="351485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Social Sciences &amp; Humanities Open Cloud</a:t>
            </a:r>
            <a:endParaRPr lang="sr-Latn-RS" dirty="0"/>
          </a:p>
          <a:p>
            <a:pPr marL="333735" indent="-333735"/>
            <a:r>
              <a:rPr lang="sr-Latn-RS" dirty="0"/>
              <a:t> H2020 </a:t>
            </a:r>
            <a:r>
              <a:rPr lang="sr-Latn-RS" dirty="0" err="1"/>
              <a:t>funded</a:t>
            </a:r>
            <a:endParaRPr dirty="0"/>
          </a:p>
          <a:p>
            <a:pPr>
              <a:buBlip>
                <a:blip r:embed="rId3"/>
              </a:buBlip>
            </a:pPr>
            <a:r>
              <a:rPr dirty="0"/>
              <a:t>All SSH ESFRI’s</a:t>
            </a:r>
          </a:p>
          <a:p>
            <a:pPr marL="723279" lvl="1" indent="-410751">
              <a:buSzPct val="73000"/>
              <a:defRPr sz="2600"/>
            </a:pPr>
            <a:r>
              <a:rPr dirty="0"/>
              <a:t>CESSDA, CLARIN, DARIAH, ESS, E-RIHS, SHARE</a:t>
            </a:r>
          </a:p>
          <a:p>
            <a:pPr marL="723279" lvl="1" indent="-410751">
              <a:buSzPct val="73000"/>
              <a:defRPr sz="2600"/>
            </a:pPr>
            <a:r>
              <a:rPr sz="2000" dirty="0"/>
              <a:t>+ EVS, Wage-Indicator, 2 research communities, LIBER, Trust-IT</a:t>
            </a:r>
          </a:p>
          <a:p>
            <a:pPr marL="333735" indent="-333735"/>
            <a:r>
              <a:rPr dirty="0"/>
              <a:t>Coordinate, Cooperate &amp; Complement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723" y="178406"/>
            <a:ext cx="4001977" cy="16512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13989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6655" y="1434806"/>
            <a:ext cx="4791800" cy="482203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b="1"/>
              <a:t>7</a:t>
            </a:fld>
            <a:endParaRPr b="1"/>
          </a:p>
        </p:txBody>
      </p:sp>
      <p:sp>
        <p:nvSpPr>
          <p:cNvPr id="247" name="e-Infrastructures"/>
          <p:cNvSpPr txBox="1"/>
          <p:nvPr/>
        </p:nvSpPr>
        <p:spPr>
          <a:xfrm>
            <a:off x="6925371" y="3033339"/>
            <a:ext cx="1495410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b="1" dirty="0"/>
              <a:t>e-Infrastructures</a:t>
            </a:r>
          </a:p>
        </p:txBody>
      </p:sp>
      <p:sp>
        <p:nvSpPr>
          <p:cNvPr id="248" name="Innovation"/>
          <p:cNvSpPr txBox="1"/>
          <p:nvPr/>
        </p:nvSpPr>
        <p:spPr>
          <a:xfrm>
            <a:off x="7163680" y="3549898"/>
            <a:ext cx="993542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b="1" dirty="0"/>
              <a:t>Innovation</a:t>
            </a:r>
          </a:p>
        </p:txBody>
      </p:sp>
      <p:sp>
        <p:nvSpPr>
          <p:cNvPr id="249" name="Tools to the market"/>
          <p:cNvSpPr txBox="1"/>
          <p:nvPr/>
        </p:nvSpPr>
        <p:spPr>
          <a:xfrm>
            <a:off x="6788455" y="4211219"/>
            <a:ext cx="1849671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sz="1600" b="1" dirty="0"/>
              <a:t>Tools to the market</a:t>
            </a:r>
          </a:p>
        </p:txBody>
      </p:sp>
      <p:sp>
        <p:nvSpPr>
          <p:cNvPr id="250" name="Marketplace"/>
          <p:cNvSpPr txBox="1"/>
          <p:nvPr/>
        </p:nvSpPr>
        <p:spPr>
          <a:xfrm>
            <a:off x="7060702" y="4864900"/>
            <a:ext cx="1141018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b="1" dirty="0"/>
              <a:t>Marketplace</a:t>
            </a:r>
          </a:p>
        </p:txBody>
      </p:sp>
      <p:sp>
        <p:nvSpPr>
          <p:cNvPr id="251" name="Training"/>
          <p:cNvSpPr txBox="1"/>
          <p:nvPr/>
        </p:nvSpPr>
        <p:spPr>
          <a:xfrm>
            <a:off x="686526" y="3877041"/>
            <a:ext cx="751489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b="1" dirty="0"/>
              <a:t>Training</a:t>
            </a:r>
          </a:p>
        </p:txBody>
      </p:sp>
      <p:sp>
        <p:nvSpPr>
          <p:cNvPr id="252" name="Research (data) communities"/>
          <p:cNvSpPr txBox="1"/>
          <p:nvPr/>
        </p:nvSpPr>
        <p:spPr>
          <a:xfrm>
            <a:off x="393402" y="2910229"/>
            <a:ext cx="146633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1600" b="1" dirty="0"/>
              <a:t>Research (data) communities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723" y="178406"/>
            <a:ext cx="4001977" cy="165124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Governance"/>
          <p:cNvSpPr txBox="1"/>
          <p:nvPr/>
        </p:nvSpPr>
        <p:spPr>
          <a:xfrm>
            <a:off x="467131" y="5422971"/>
            <a:ext cx="1097416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600" b="1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5771501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rovide a distributed and sustainable research infrastructure…"/>
          <p:cNvSpPr txBox="1">
            <a:spLocks noGrp="1"/>
          </p:cNvSpPr>
          <p:nvPr>
            <p:ph type="body" idx="1"/>
          </p:nvPr>
        </p:nvSpPr>
        <p:spPr>
          <a:xfrm>
            <a:off x="539552" y="1484784"/>
            <a:ext cx="8448299" cy="3841114"/>
          </a:xfrm>
          <a:prstGeom prst="rect">
            <a:avLst/>
          </a:prstGeom>
        </p:spPr>
        <p:txBody>
          <a:bodyPr/>
          <a:lstStyle/>
          <a:p>
            <a:pPr marL="410750" indent="-410750">
              <a:defRPr sz="3600"/>
            </a:pPr>
            <a:r>
              <a:rPr dirty="0"/>
              <a:t>Provide a distributed and sustainable research infrastructure </a:t>
            </a:r>
          </a:p>
          <a:p>
            <a:pPr marL="723279" lvl="1" indent="-410751">
              <a:buSzPct val="73000"/>
              <a:defRPr sz="3600"/>
            </a:pPr>
            <a:r>
              <a:rPr sz="2400" dirty="0"/>
              <a:t>enabling the research community to conduct high-quality research in the social sciences, </a:t>
            </a:r>
          </a:p>
          <a:p>
            <a:pPr marL="723279" lvl="1" indent="-410751">
              <a:buSzPct val="73000"/>
              <a:defRPr sz="3600"/>
            </a:pPr>
            <a:r>
              <a:rPr sz="2400" dirty="0"/>
              <a:t>contributing to the production of effective solutions to the major challenges facing society today;</a:t>
            </a:r>
          </a:p>
          <a:p>
            <a:pPr marL="410750" indent="-410750">
              <a:defRPr sz="3600"/>
            </a:pPr>
            <a:r>
              <a:rPr dirty="0"/>
              <a:t>Facilitate teaching and learning in the social sciences.</a:t>
            </a:r>
          </a:p>
        </p:txBody>
      </p:sp>
      <p:sp>
        <p:nvSpPr>
          <p:cNvPr id="265" name="CESSDA - Mission"/>
          <p:cNvSpPr txBox="1">
            <a:spLocks noGrp="1"/>
          </p:cNvSpPr>
          <p:nvPr>
            <p:ph type="title"/>
          </p:nvPr>
        </p:nvSpPr>
        <p:spPr>
          <a:xfrm>
            <a:off x="1330386" y="332656"/>
            <a:ext cx="6986030" cy="108012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 marL="1660525" indent="-1660525"/>
            <a:r>
              <a:rPr sz="3200" b="1" dirty="0">
                <a:solidFill>
                  <a:srgbClr val="C00000"/>
                </a:solidFill>
              </a:rPr>
              <a:t>CESSDA</a:t>
            </a:r>
            <a:r>
              <a:rPr lang="sr-Latn-RS" sz="3200" b="1" dirty="0">
                <a:solidFill>
                  <a:srgbClr val="C00000"/>
                </a:solidFill>
              </a:rPr>
              <a:t> </a:t>
            </a:r>
            <a:r>
              <a:rPr lang="sr-Latn-RS" sz="3200" dirty="0"/>
              <a:t>– </a:t>
            </a:r>
            <a:r>
              <a:rPr lang="sr-Latn-RS" sz="3200" dirty="0" err="1"/>
              <a:t>Consortium</a:t>
            </a:r>
            <a:r>
              <a:rPr lang="sr-Latn-RS" sz="3200" dirty="0"/>
              <a:t> </a:t>
            </a:r>
            <a:r>
              <a:rPr lang="sr-Latn-RS" sz="3200" dirty="0" err="1"/>
              <a:t>of</a:t>
            </a:r>
            <a:r>
              <a:rPr lang="sr-Latn-RS" sz="3200" dirty="0"/>
              <a:t> </a:t>
            </a:r>
            <a:r>
              <a:rPr lang="sr-Latn-RS" sz="3200" dirty="0" err="1"/>
              <a:t>European</a:t>
            </a:r>
            <a:r>
              <a:rPr lang="sr-Latn-RS" sz="3200" dirty="0"/>
              <a:t> Soc </a:t>
            </a:r>
            <a:r>
              <a:rPr lang="sr-Latn-RS" sz="3200" dirty="0" err="1"/>
              <a:t>Sci</a:t>
            </a:r>
            <a:r>
              <a:rPr lang="sr-Latn-RS" sz="3200" dirty="0"/>
              <a:t> Data </a:t>
            </a:r>
            <a:r>
              <a:rPr lang="sr-Latn-RS" sz="3200" dirty="0" err="1"/>
              <a:t>Archives</a:t>
            </a:r>
            <a:endParaRPr sz="3200" dirty="0"/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2091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42342">
              <a:defRPr sz="4719"/>
            </a:pPr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299" y="6298407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60" name="Screen Shot 2017-12-03 at 14.40.36.png" descr="Screen Shot 2017-12-03 at 14.40.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136967"/>
            <a:ext cx="7325527" cy="61614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18660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l">
          <a:defRPr sz="2000" b="1" dirty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1.04SPF_Quality Control and Impact_9102018" id="{51DB1B77-C0EF-E042-B317-AF0E73F0CA26}" vid="{5DEF21BF-3053-0C40-8C92-21CF6F3738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4490</TotalTime>
  <Words>775</Words>
  <Application>Microsoft Office PowerPoint</Application>
  <PresentationFormat>On-screen Show (4:3)</PresentationFormat>
  <Paragraphs>125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Neue Medium</vt:lpstr>
      <vt:lpstr>Mangal</vt:lpstr>
      <vt:lpstr>Open Sans</vt:lpstr>
      <vt:lpstr>Open Sans Light</vt:lpstr>
      <vt:lpstr>PF Square Sans Pro</vt:lpstr>
      <vt:lpstr>PF Square Sans Pro Light</vt:lpstr>
      <vt:lpstr>slide_base</vt:lpstr>
      <vt:lpstr>PowerPoint Presentation</vt:lpstr>
      <vt:lpstr>PowerPoint Presentation</vt:lpstr>
      <vt:lpstr>ESFRI – European Strategy Forum on Research Infrastructure</vt:lpstr>
      <vt:lpstr>EOSC - European Open Science Cloud</vt:lpstr>
      <vt:lpstr>EOSC - Mission</vt:lpstr>
      <vt:lpstr>PowerPoint Presentation</vt:lpstr>
      <vt:lpstr>PowerPoint Presentation</vt:lpstr>
      <vt:lpstr>CESSDA – Consortium of European Soc Sci Data Archives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Ilijasic Versic</dc:creator>
  <cp:lastModifiedBy>Aleksandra Bradić-Martinović</cp:lastModifiedBy>
  <cp:revision>48</cp:revision>
  <cp:lastPrinted>2018-10-16T12:37:12Z</cp:lastPrinted>
  <dcterms:created xsi:type="dcterms:W3CDTF">2018-10-05T13:22:33Z</dcterms:created>
  <dcterms:modified xsi:type="dcterms:W3CDTF">2018-10-19T05:37:52Z</dcterms:modified>
</cp:coreProperties>
</file>